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4814" r:id="rId5"/>
    <p:sldId id="4816" r:id="rId6"/>
    <p:sldId id="4831" r:id="rId7"/>
    <p:sldId id="4834" r:id="rId8"/>
    <p:sldId id="4837" r:id="rId9"/>
    <p:sldId id="4819" r:id="rId10"/>
    <p:sldId id="4829" r:id="rId11"/>
    <p:sldId id="4833" r:id="rId12"/>
    <p:sldId id="4820" r:id="rId13"/>
    <p:sldId id="4818" r:id="rId14"/>
    <p:sldId id="4832" r:id="rId15"/>
    <p:sldId id="4835" r:id="rId16"/>
    <p:sldId id="4836" r:id="rId17"/>
    <p:sldId id="4838" r:id="rId18"/>
    <p:sldId id="4839" r:id="rId19"/>
    <p:sldId id="48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3B7F7-851F-42FA-B87D-302B4C33757D}" v="81" dt="2025-04-01T15:28:52.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sa Lesinszki" userId="ab70fb2e-d206-4502-9b41-732f66b199cd" providerId="ADAL" clId="{A7E3B7F7-851F-42FA-B87D-302B4C33757D}"/>
    <pc:docChg chg="undo custSel modSld">
      <pc:chgData name="Laryssa Lesinszki" userId="ab70fb2e-d206-4502-9b41-732f66b199cd" providerId="ADAL" clId="{A7E3B7F7-851F-42FA-B87D-302B4C33757D}" dt="2025-04-01T15:29:30.665" v="2494" actId="313"/>
      <pc:docMkLst>
        <pc:docMk/>
      </pc:docMkLst>
      <pc:sldChg chg="modSp mod">
        <pc:chgData name="Laryssa Lesinszki" userId="ab70fb2e-d206-4502-9b41-732f66b199cd" providerId="ADAL" clId="{A7E3B7F7-851F-42FA-B87D-302B4C33757D}" dt="2025-04-01T15:03:43.196" v="1241" actId="20577"/>
        <pc:sldMkLst>
          <pc:docMk/>
          <pc:sldMk cId="1113862339" sldId="4818"/>
        </pc:sldMkLst>
        <pc:graphicFrameChg chg="mod modGraphic">
          <ac:chgData name="Laryssa Lesinszki" userId="ab70fb2e-d206-4502-9b41-732f66b199cd" providerId="ADAL" clId="{A7E3B7F7-851F-42FA-B87D-302B4C33757D}" dt="2025-04-01T15:03:43.196" v="1241" actId="20577"/>
          <ac:graphicFrameMkLst>
            <pc:docMk/>
            <pc:sldMk cId="1113862339" sldId="4818"/>
            <ac:graphicFrameMk id="2" creationId="{B08C8185-542E-F851-6082-7E413AE3194A}"/>
          </ac:graphicFrameMkLst>
        </pc:graphicFrameChg>
      </pc:sldChg>
      <pc:sldChg chg="modSp mod">
        <pc:chgData name="Laryssa Lesinszki" userId="ab70fb2e-d206-4502-9b41-732f66b199cd" providerId="ADAL" clId="{A7E3B7F7-851F-42FA-B87D-302B4C33757D}" dt="2025-04-01T14:49:56.904" v="868" actId="20577"/>
        <pc:sldMkLst>
          <pc:docMk/>
          <pc:sldMk cId="982276466" sldId="4829"/>
        </pc:sldMkLst>
        <pc:graphicFrameChg chg="modGraphic">
          <ac:chgData name="Laryssa Lesinszki" userId="ab70fb2e-d206-4502-9b41-732f66b199cd" providerId="ADAL" clId="{A7E3B7F7-851F-42FA-B87D-302B4C33757D}" dt="2025-04-01T14:49:56.904" v="868" actId="20577"/>
          <ac:graphicFrameMkLst>
            <pc:docMk/>
            <pc:sldMk cId="982276466" sldId="4829"/>
            <ac:graphicFrameMk id="2" creationId="{B08C8185-542E-F851-6082-7E413AE3194A}"/>
          </ac:graphicFrameMkLst>
        </pc:graphicFrameChg>
      </pc:sldChg>
      <pc:sldChg chg="modSp mod">
        <pc:chgData name="Laryssa Lesinszki" userId="ab70fb2e-d206-4502-9b41-732f66b199cd" providerId="ADAL" clId="{A7E3B7F7-851F-42FA-B87D-302B4C33757D}" dt="2025-04-01T14:38:23.313" v="170" actId="20577"/>
        <pc:sldMkLst>
          <pc:docMk/>
          <pc:sldMk cId="2491397050" sldId="4831"/>
        </pc:sldMkLst>
        <pc:graphicFrameChg chg="mod modGraphic">
          <ac:chgData name="Laryssa Lesinszki" userId="ab70fb2e-d206-4502-9b41-732f66b199cd" providerId="ADAL" clId="{A7E3B7F7-851F-42FA-B87D-302B4C33757D}" dt="2025-04-01T14:38:23.313" v="170" actId="20577"/>
          <ac:graphicFrameMkLst>
            <pc:docMk/>
            <pc:sldMk cId="2491397050" sldId="4831"/>
            <ac:graphicFrameMk id="2" creationId="{1C70FD22-FAC6-8FEF-AE9D-B8F77A70B566}"/>
          </ac:graphicFrameMkLst>
        </pc:graphicFrameChg>
      </pc:sldChg>
      <pc:sldChg chg="modSp mod">
        <pc:chgData name="Laryssa Lesinszki" userId="ab70fb2e-d206-4502-9b41-732f66b199cd" providerId="ADAL" clId="{A7E3B7F7-851F-42FA-B87D-302B4C33757D}" dt="2025-04-01T15:10:35.756" v="1567" actId="20577"/>
        <pc:sldMkLst>
          <pc:docMk/>
          <pc:sldMk cId="2593443559" sldId="4832"/>
        </pc:sldMkLst>
        <pc:graphicFrameChg chg="mod modGraphic">
          <ac:chgData name="Laryssa Lesinszki" userId="ab70fb2e-d206-4502-9b41-732f66b199cd" providerId="ADAL" clId="{A7E3B7F7-851F-42FA-B87D-302B4C33757D}" dt="2025-04-01T15:10:35.756" v="1567" actId="20577"/>
          <ac:graphicFrameMkLst>
            <pc:docMk/>
            <pc:sldMk cId="2593443559" sldId="4832"/>
            <ac:graphicFrameMk id="2" creationId="{AE4A4266-D429-F6C3-A986-09A1310B9947}"/>
          </ac:graphicFrameMkLst>
        </pc:graphicFrameChg>
      </pc:sldChg>
      <pc:sldChg chg="modSp mod">
        <pc:chgData name="Laryssa Lesinszki" userId="ab70fb2e-d206-4502-9b41-732f66b199cd" providerId="ADAL" clId="{A7E3B7F7-851F-42FA-B87D-302B4C33757D}" dt="2025-04-01T15:00:21.713" v="1040" actId="20577"/>
        <pc:sldMkLst>
          <pc:docMk/>
          <pc:sldMk cId="546224835" sldId="4833"/>
        </pc:sldMkLst>
        <pc:graphicFrameChg chg="mod modGraphic">
          <ac:chgData name="Laryssa Lesinszki" userId="ab70fb2e-d206-4502-9b41-732f66b199cd" providerId="ADAL" clId="{A7E3B7F7-851F-42FA-B87D-302B4C33757D}" dt="2025-04-01T15:00:21.713" v="1040" actId="20577"/>
          <ac:graphicFrameMkLst>
            <pc:docMk/>
            <pc:sldMk cId="546224835" sldId="4833"/>
            <ac:graphicFrameMk id="2" creationId="{A721221E-813D-0FE3-03E4-4D84DD8E3EBC}"/>
          </ac:graphicFrameMkLst>
        </pc:graphicFrameChg>
      </pc:sldChg>
      <pc:sldChg chg="modSp mod">
        <pc:chgData name="Laryssa Lesinszki" userId="ab70fb2e-d206-4502-9b41-732f66b199cd" providerId="ADAL" clId="{A7E3B7F7-851F-42FA-B87D-302B4C33757D}" dt="2025-04-01T14:42:25.059" v="362" actId="20577"/>
        <pc:sldMkLst>
          <pc:docMk/>
          <pc:sldMk cId="4172572668" sldId="4834"/>
        </pc:sldMkLst>
        <pc:graphicFrameChg chg="mod modGraphic">
          <ac:chgData name="Laryssa Lesinszki" userId="ab70fb2e-d206-4502-9b41-732f66b199cd" providerId="ADAL" clId="{A7E3B7F7-851F-42FA-B87D-302B4C33757D}" dt="2025-04-01T14:42:25.059" v="362" actId="20577"/>
          <ac:graphicFrameMkLst>
            <pc:docMk/>
            <pc:sldMk cId="4172572668" sldId="4834"/>
            <ac:graphicFrameMk id="2" creationId="{7047817F-3E32-4BC4-3143-8510888282CE}"/>
          </ac:graphicFrameMkLst>
        </pc:graphicFrameChg>
      </pc:sldChg>
      <pc:sldChg chg="modSp mod">
        <pc:chgData name="Laryssa Lesinszki" userId="ab70fb2e-d206-4502-9b41-732f66b199cd" providerId="ADAL" clId="{A7E3B7F7-851F-42FA-B87D-302B4C33757D}" dt="2025-04-01T15:15:21.885" v="1777" actId="20577"/>
        <pc:sldMkLst>
          <pc:docMk/>
          <pc:sldMk cId="213898617" sldId="4835"/>
        </pc:sldMkLst>
        <pc:graphicFrameChg chg="mod modGraphic">
          <ac:chgData name="Laryssa Lesinszki" userId="ab70fb2e-d206-4502-9b41-732f66b199cd" providerId="ADAL" clId="{A7E3B7F7-851F-42FA-B87D-302B4C33757D}" dt="2025-04-01T15:15:21.885" v="1777" actId="20577"/>
          <ac:graphicFrameMkLst>
            <pc:docMk/>
            <pc:sldMk cId="213898617" sldId="4835"/>
            <ac:graphicFrameMk id="2" creationId="{E5124C40-8B9E-1EA7-B555-75801513AF53}"/>
          </ac:graphicFrameMkLst>
        </pc:graphicFrameChg>
      </pc:sldChg>
      <pc:sldChg chg="modSp mod">
        <pc:chgData name="Laryssa Lesinszki" userId="ab70fb2e-d206-4502-9b41-732f66b199cd" providerId="ADAL" clId="{A7E3B7F7-851F-42FA-B87D-302B4C33757D}" dt="2025-04-01T15:19:49.352" v="1996" actId="20577"/>
        <pc:sldMkLst>
          <pc:docMk/>
          <pc:sldMk cId="507498382" sldId="4836"/>
        </pc:sldMkLst>
        <pc:graphicFrameChg chg="mod modGraphic">
          <ac:chgData name="Laryssa Lesinszki" userId="ab70fb2e-d206-4502-9b41-732f66b199cd" providerId="ADAL" clId="{A7E3B7F7-851F-42FA-B87D-302B4C33757D}" dt="2025-04-01T15:19:49.352" v="1996" actId="20577"/>
          <ac:graphicFrameMkLst>
            <pc:docMk/>
            <pc:sldMk cId="507498382" sldId="4836"/>
            <ac:graphicFrameMk id="2" creationId="{72575CC0-85B1-AC86-BC73-5D2DD8A4FF74}"/>
          </ac:graphicFrameMkLst>
        </pc:graphicFrameChg>
      </pc:sldChg>
      <pc:sldChg chg="modSp mod">
        <pc:chgData name="Laryssa Lesinszki" userId="ab70fb2e-d206-4502-9b41-732f66b199cd" providerId="ADAL" clId="{A7E3B7F7-851F-42FA-B87D-302B4C33757D}" dt="2025-04-01T14:46:06.230" v="582" actId="20577"/>
        <pc:sldMkLst>
          <pc:docMk/>
          <pc:sldMk cId="3605209547" sldId="4837"/>
        </pc:sldMkLst>
        <pc:graphicFrameChg chg="mod modGraphic">
          <ac:chgData name="Laryssa Lesinszki" userId="ab70fb2e-d206-4502-9b41-732f66b199cd" providerId="ADAL" clId="{A7E3B7F7-851F-42FA-B87D-302B4C33757D}" dt="2025-04-01T14:46:06.230" v="582" actId="20577"/>
          <ac:graphicFrameMkLst>
            <pc:docMk/>
            <pc:sldMk cId="3605209547" sldId="4837"/>
            <ac:graphicFrameMk id="2" creationId="{83C2A3C3-FA0B-EDF6-AAEB-EC3D9966157F}"/>
          </ac:graphicFrameMkLst>
        </pc:graphicFrameChg>
      </pc:sldChg>
      <pc:sldChg chg="modSp mod">
        <pc:chgData name="Laryssa Lesinszki" userId="ab70fb2e-d206-4502-9b41-732f66b199cd" providerId="ADAL" clId="{A7E3B7F7-851F-42FA-B87D-302B4C33757D}" dt="2025-04-01T15:22:55.929" v="2129" actId="20577"/>
        <pc:sldMkLst>
          <pc:docMk/>
          <pc:sldMk cId="2913231349" sldId="4838"/>
        </pc:sldMkLst>
        <pc:graphicFrameChg chg="mod modGraphic">
          <ac:chgData name="Laryssa Lesinszki" userId="ab70fb2e-d206-4502-9b41-732f66b199cd" providerId="ADAL" clId="{A7E3B7F7-851F-42FA-B87D-302B4C33757D}" dt="2025-04-01T15:22:55.929" v="2129" actId="20577"/>
          <ac:graphicFrameMkLst>
            <pc:docMk/>
            <pc:sldMk cId="2913231349" sldId="4838"/>
            <ac:graphicFrameMk id="2" creationId="{4BB1B447-A523-4DAB-CBA7-6570996DD4B2}"/>
          </ac:graphicFrameMkLst>
        </pc:graphicFrameChg>
      </pc:sldChg>
      <pc:sldChg chg="modSp mod">
        <pc:chgData name="Laryssa Lesinszki" userId="ab70fb2e-d206-4502-9b41-732f66b199cd" providerId="ADAL" clId="{A7E3B7F7-851F-42FA-B87D-302B4C33757D}" dt="2025-04-01T15:26:07.799" v="2312" actId="20577"/>
        <pc:sldMkLst>
          <pc:docMk/>
          <pc:sldMk cId="1522930086" sldId="4839"/>
        </pc:sldMkLst>
        <pc:graphicFrameChg chg="mod modGraphic">
          <ac:chgData name="Laryssa Lesinszki" userId="ab70fb2e-d206-4502-9b41-732f66b199cd" providerId="ADAL" clId="{A7E3B7F7-851F-42FA-B87D-302B4C33757D}" dt="2025-04-01T15:26:07.799" v="2312" actId="20577"/>
          <ac:graphicFrameMkLst>
            <pc:docMk/>
            <pc:sldMk cId="1522930086" sldId="4839"/>
            <ac:graphicFrameMk id="2" creationId="{2CE4C8E0-B307-9C32-B8C6-EA6E184F658C}"/>
          </ac:graphicFrameMkLst>
        </pc:graphicFrameChg>
      </pc:sldChg>
      <pc:sldChg chg="modSp mod">
        <pc:chgData name="Laryssa Lesinszki" userId="ab70fb2e-d206-4502-9b41-732f66b199cd" providerId="ADAL" clId="{A7E3B7F7-851F-42FA-B87D-302B4C33757D}" dt="2025-04-01T15:29:30.665" v="2494" actId="313"/>
        <pc:sldMkLst>
          <pc:docMk/>
          <pc:sldMk cId="652965445" sldId="4840"/>
        </pc:sldMkLst>
        <pc:graphicFrameChg chg="mod modGraphic">
          <ac:chgData name="Laryssa Lesinszki" userId="ab70fb2e-d206-4502-9b41-732f66b199cd" providerId="ADAL" clId="{A7E3B7F7-851F-42FA-B87D-302B4C33757D}" dt="2025-04-01T15:29:30.665" v="2494" actId="313"/>
          <ac:graphicFrameMkLst>
            <pc:docMk/>
            <pc:sldMk cId="652965445" sldId="4840"/>
            <ac:graphicFrameMk id="2" creationId="{AD7CAFCD-00BE-FFA4-A995-2F6C4174F95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B4AF7-7BF0-4442-B899-45083A1C76E5}" type="datetimeFigureOut">
              <a:rPr lang="en-CA" smtClean="0"/>
              <a:t>2025-04-01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E60B9-8212-451F-97EA-F852909BC4A1}" type="slidenum">
              <a:rPr lang="en-CA" smtClean="0"/>
              <a:t>‹#›</a:t>
            </a:fld>
            <a:endParaRPr lang="en-CA"/>
          </a:p>
        </p:txBody>
      </p:sp>
    </p:spTree>
    <p:extLst>
      <p:ext uri="{BB962C8B-B14F-4D97-AF65-F5344CB8AC3E}">
        <p14:creationId xmlns:p14="http://schemas.microsoft.com/office/powerpoint/2010/main" val="51081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CDAFC-73AF-4EB9-9FD5-D26366408967}" type="slidenum">
              <a:rPr lang="en-US" smtClean="0"/>
              <a:t>1</a:t>
            </a:fld>
            <a:endParaRPr lang="en-US"/>
          </a:p>
        </p:txBody>
      </p:sp>
    </p:spTree>
    <p:extLst>
      <p:ext uri="{BB962C8B-B14F-4D97-AF65-F5344CB8AC3E}">
        <p14:creationId xmlns:p14="http://schemas.microsoft.com/office/powerpoint/2010/main" val="378757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CDAFC-73AF-4EB9-9FD5-D26366408967}" type="slidenum">
              <a:rPr lang="en-US" smtClean="0"/>
              <a:t>2</a:t>
            </a:fld>
            <a:endParaRPr lang="en-US"/>
          </a:p>
        </p:txBody>
      </p:sp>
    </p:spTree>
    <p:extLst>
      <p:ext uri="{BB962C8B-B14F-4D97-AF65-F5344CB8AC3E}">
        <p14:creationId xmlns:p14="http://schemas.microsoft.com/office/powerpoint/2010/main" val="195105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CDAFC-73AF-4EB9-9FD5-D26366408967}" type="slidenum">
              <a:rPr lang="en-US" smtClean="0"/>
              <a:t>6</a:t>
            </a:fld>
            <a:endParaRPr lang="en-US"/>
          </a:p>
        </p:txBody>
      </p:sp>
    </p:spTree>
    <p:extLst>
      <p:ext uri="{BB962C8B-B14F-4D97-AF65-F5344CB8AC3E}">
        <p14:creationId xmlns:p14="http://schemas.microsoft.com/office/powerpoint/2010/main" val="245640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CDAFC-73AF-4EB9-9FD5-D26366408967}" type="slidenum">
              <a:rPr lang="en-US" smtClean="0"/>
              <a:t>9</a:t>
            </a:fld>
            <a:endParaRPr lang="en-US"/>
          </a:p>
        </p:txBody>
      </p:sp>
    </p:spTree>
    <p:extLst>
      <p:ext uri="{BB962C8B-B14F-4D97-AF65-F5344CB8AC3E}">
        <p14:creationId xmlns:p14="http://schemas.microsoft.com/office/powerpoint/2010/main" val="24694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6320-C257-33D4-E69B-450E284E1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7F3BAD9-707D-97B5-23FB-35C208E6B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5E1480B-4CCE-D77D-2888-4BB23BDFC1A7}"/>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5" name="Footer Placeholder 4">
            <a:extLst>
              <a:ext uri="{FF2B5EF4-FFF2-40B4-BE49-F238E27FC236}">
                <a16:creationId xmlns:a16="http://schemas.microsoft.com/office/drawing/2014/main" id="{1C913701-601D-8BAB-35D1-AF1E24BEF2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4CA1FE-CCAE-C72A-75FC-B7A3AAE53F2E}"/>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117536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DA4-4848-4798-FA00-EA777BDD0CA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998311B-611E-13C1-2628-9D38F79DF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8F6277-22D8-D968-9C1A-6723EC32F2BE}"/>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5" name="Footer Placeholder 4">
            <a:extLst>
              <a:ext uri="{FF2B5EF4-FFF2-40B4-BE49-F238E27FC236}">
                <a16:creationId xmlns:a16="http://schemas.microsoft.com/office/drawing/2014/main" id="{344BDBC8-CAEE-6D5A-CA17-6CFB3F6384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7B2EC0-3A0D-BFA8-17CE-7C556AA542A3}"/>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118953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724A7-18D7-8CFE-A0E0-BF4ACCFFE3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B89E1D-301C-0ED1-2382-8743CDC25B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E357BA-6337-3257-4F2F-F349A77AF4E7}"/>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5" name="Footer Placeholder 4">
            <a:extLst>
              <a:ext uri="{FF2B5EF4-FFF2-40B4-BE49-F238E27FC236}">
                <a16:creationId xmlns:a16="http://schemas.microsoft.com/office/drawing/2014/main" id="{13CB381B-D901-5603-0A41-EE04BBDB30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5178AD-9EE4-0634-6351-F57C943DC58F}"/>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401604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80F6E5-7BFD-42DB-B396-C27B70858AD0}"/>
              </a:ext>
            </a:extLst>
          </p:cNvPr>
          <p:cNvSpPr/>
          <p:nvPr userDrawn="1"/>
        </p:nvSpPr>
        <p:spPr>
          <a:xfrm>
            <a:off x="0" y="6283842"/>
            <a:ext cx="1148316" cy="574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2456B7-94FE-4475-8446-0E3D4FF47CB3}"/>
              </a:ext>
            </a:extLst>
          </p:cNvPr>
          <p:cNvSpPr/>
          <p:nvPr userDrawn="1"/>
        </p:nvSpPr>
        <p:spPr>
          <a:xfrm>
            <a:off x="8718487" y="6492874"/>
            <a:ext cx="1747319" cy="231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9830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C028-087A-5DE9-2A46-BC73C99E4B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57C65C-176F-440B-A0A2-F07947B6A4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AB7C46-2907-238B-4A36-3C18513EECC0}"/>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5" name="Footer Placeholder 4">
            <a:extLst>
              <a:ext uri="{FF2B5EF4-FFF2-40B4-BE49-F238E27FC236}">
                <a16:creationId xmlns:a16="http://schemas.microsoft.com/office/drawing/2014/main" id="{8F93E369-DE06-70A1-6072-FC087D476A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A0C731-5034-A1AF-54D0-EBD48A86D83F}"/>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291232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D1E5-2B3C-7D20-99CC-9529051562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E72B984-543B-CEF5-C375-38D060102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F8DF4-119E-0BD3-5317-50EB6C4178DC}"/>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5" name="Footer Placeholder 4">
            <a:extLst>
              <a:ext uri="{FF2B5EF4-FFF2-40B4-BE49-F238E27FC236}">
                <a16:creationId xmlns:a16="http://schemas.microsoft.com/office/drawing/2014/main" id="{C4365CD8-138C-551E-E217-09E2366CCF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C168BA-BF47-0E6B-2EDB-9B0481F68510}"/>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63381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CCDA-C02A-7496-7551-BA4D7413AB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0A34FD-F26E-0F2D-6F37-354455D37C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F7A294A-85E5-01B3-C644-2870A4F1C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F7DC82E-3C42-4414-33F8-41FA813139CE}"/>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6" name="Footer Placeholder 5">
            <a:extLst>
              <a:ext uri="{FF2B5EF4-FFF2-40B4-BE49-F238E27FC236}">
                <a16:creationId xmlns:a16="http://schemas.microsoft.com/office/drawing/2014/main" id="{ADE48CB5-8316-40CC-6F64-97A44D504B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77BA12C-0194-05B5-591D-E902C32AEE42}"/>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7799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E7DB-5EFD-D589-10B5-B0C49C4F3DB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8CBB28-4082-A589-3FBC-FC3E7EB91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B85B90-7CC0-1EA4-21A9-132CD0554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AA7C56C-DE3F-97D4-16EA-C295E10ED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4F861-3B3D-9033-F54E-4CF29E416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549872D-B439-1E51-09B5-0D251DF4D4BB}"/>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8" name="Footer Placeholder 7">
            <a:extLst>
              <a:ext uri="{FF2B5EF4-FFF2-40B4-BE49-F238E27FC236}">
                <a16:creationId xmlns:a16="http://schemas.microsoft.com/office/drawing/2014/main" id="{11F162A3-CF19-F006-B40C-AFD0FDEB861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45EBCDA-4B60-B669-B9FD-AF4942177233}"/>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54348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F36B-78C1-3371-2150-8C252C3A55E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61036BB-EFAF-E498-BA1D-999A53657C8B}"/>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4" name="Footer Placeholder 3">
            <a:extLst>
              <a:ext uri="{FF2B5EF4-FFF2-40B4-BE49-F238E27FC236}">
                <a16:creationId xmlns:a16="http://schemas.microsoft.com/office/drawing/2014/main" id="{E65B464D-D001-F667-F338-211D6BB9D6F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CE1376B-E412-AA39-C0B5-7CFB56F43481}"/>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86079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ECEC4-5C61-4256-1EEB-FA1709652A7C}"/>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3" name="Footer Placeholder 2">
            <a:extLst>
              <a:ext uri="{FF2B5EF4-FFF2-40B4-BE49-F238E27FC236}">
                <a16:creationId xmlns:a16="http://schemas.microsoft.com/office/drawing/2014/main" id="{1FC8AC5D-2D5E-57AF-6DBA-E4C932AEA4B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6D2A0AC-8E48-CC95-8649-BDD0EF527A00}"/>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11019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2E16-2783-BB5F-F1AD-D70A10D44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6F51206-8CC1-6343-9C8C-4DCA23660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690C10D-53A8-4127-B74B-FF41B2497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0D906-1A20-26C0-C806-54799C587E10}"/>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6" name="Footer Placeholder 5">
            <a:extLst>
              <a:ext uri="{FF2B5EF4-FFF2-40B4-BE49-F238E27FC236}">
                <a16:creationId xmlns:a16="http://schemas.microsoft.com/office/drawing/2014/main" id="{09CBEF8F-9A0E-D971-51F3-CBC4A70E10B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AEF43E-3555-8F38-84B7-6582DCFF8209}"/>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333533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83DA-13E5-4606-4104-1605E787C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1482742-B666-8AAA-3042-5C72B8478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486FF54-8FCE-D23E-42CA-C014367B6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F5CDA-85EF-7E52-5948-C49B4B976D4C}"/>
              </a:ext>
            </a:extLst>
          </p:cNvPr>
          <p:cNvSpPr>
            <a:spLocks noGrp="1"/>
          </p:cNvSpPr>
          <p:nvPr>
            <p:ph type="dt" sz="half" idx="10"/>
          </p:nvPr>
        </p:nvSpPr>
        <p:spPr/>
        <p:txBody>
          <a:bodyPr/>
          <a:lstStyle/>
          <a:p>
            <a:fld id="{2568681D-05DD-4FDC-8B8A-7E18BD6CDC91}" type="datetimeFigureOut">
              <a:rPr lang="en-CA" smtClean="0"/>
              <a:t>2025-04-01</a:t>
            </a:fld>
            <a:endParaRPr lang="en-CA"/>
          </a:p>
        </p:txBody>
      </p:sp>
      <p:sp>
        <p:nvSpPr>
          <p:cNvPr id="6" name="Footer Placeholder 5">
            <a:extLst>
              <a:ext uri="{FF2B5EF4-FFF2-40B4-BE49-F238E27FC236}">
                <a16:creationId xmlns:a16="http://schemas.microsoft.com/office/drawing/2014/main" id="{A70CEA3E-B129-8B06-759F-3E3A37FE16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BAE8166-EA54-99BF-A4BE-3CB0FA98E68C}"/>
              </a:ext>
            </a:extLst>
          </p:cNvPr>
          <p:cNvSpPr>
            <a:spLocks noGrp="1"/>
          </p:cNvSpPr>
          <p:nvPr>
            <p:ph type="sldNum" sz="quarter" idx="12"/>
          </p:nvPr>
        </p:nvSpPr>
        <p:spPr/>
        <p:txBody>
          <a:bodyPr/>
          <a:lstStyle/>
          <a:p>
            <a:fld id="{C5E06F5A-114C-4DCF-8EF4-CE86B31D253D}" type="slidenum">
              <a:rPr lang="en-CA" smtClean="0"/>
              <a:t>‹#›</a:t>
            </a:fld>
            <a:endParaRPr lang="en-CA"/>
          </a:p>
        </p:txBody>
      </p:sp>
    </p:spTree>
    <p:extLst>
      <p:ext uri="{BB962C8B-B14F-4D97-AF65-F5344CB8AC3E}">
        <p14:creationId xmlns:p14="http://schemas.microsoft.com/office/powerpoint/2010/main" val="23425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52AC8E-9B88-E01B-E0B7-672A0BFBC7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83E9EBE-2850-65D5-40DD-8B4976523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AC7587-95E1-88E7-1357-244FF51F4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8681D-05DD-4FDC-8B8A-7E18BD6CDC91}" type="datetimeFigureOut">
              <a:rPr lang="en-CA" smtClean="0"/>
              <a:t>2025-04-01</a:t>
            </a:fld>
            <a:endParaRPr lang="en-CA"/>
          </a:p>
        </p:txBody>
      </p:sp>
      <p:sp>
        <p:nvSpPr>
          <p:cNvPr id="5" name="Footer Placeholder 4">
            <a:extLst>
              <a:ext uri="{FF2B5EF4-FFF2-40B4-BE49-F238E27FC236}">
                <a16:creationId xmlns:a16="http://schemas.microsoft.com/office/drawing/2014/main" id="{2BC7130F-B423-35F5-C7C6-D3F628522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53C1F86-37BD-7F31-5A77-B0B639113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06F5A-114C-4DCF-8EF4-CE86B31D253D}" type="slidenum">
              <a:rPr lang="en-CA" smtClean="0"/>
              <a:t>‹#›</a:t>
            </a:fld>
            <a:endParaRPr lang="en-CA"/>
          </a:p>
        </p:txBody>
      </p:sp>
    </p:spTree>
    <p:extLst>
      <p:ext uri="{BB962C8B-B14F-4D97-AF65-F5344CB8AC3E}">
        <p14:creationId xmlns:p14="http://schemas.microsoft.com/office/powerpoint/2010/main" val="104549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ophy surrounded by glitter">
            <a:extLst>
              <a:ext uri="{FF2B5EF4-FFF2-40B4-BE49-F238E27FC236}">
                <a16:creationId xmlns:a16="http://schemas.microsoft.com/office/drawing/2014/main" id="{0008367F-3D0B-28AE-2B57-BF5317CC2B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8032" y="7374"/>
            <a:ext cx="10275937" cy="6850625"/>
          </a:xfrm>
          <a:prstGeom prst="rect">
            <a:avLst/>
          </a:prstGeom>
        </p:spPr>
      </p:pic>
      <p:cxnSp>
        <p:nvCxnSpPr>
          <p:cNvPr id="2" name="Straight Connector 1">
            <a:extLst>
              <a:ext uri="{FF2B5EF4-FFF2-40B4-BE49-F238E27FC236}">
                <a16:creationId xmlns:a16="http://schemas.microsoft.com/office/drawing/2014/main" id="{455C4D0C-31FB-4408-A609-F4CF3371E7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52A528F-3EB8-47DB-9319-4D8544C1AC17}"/>
              </a:ext>
            </a:extLst>
          </p:cNvPr>
          <p:cNvSpPr/>
          <p:nvPr/>
        </p:nvSpPr>
        <p:spPr>
          <a:xfrm rot="5400000">
            <a:off x="-693788" y="1644444"/>
            <a:ext cx="6858001" cy="3554363"/>
          </a:xfrm>
          <a:prstGeom prst="rect">
            <a:avLst/>
          </a:prstGeom>
          <a:gradFill>
            <a:gsLst>
              <a:gs pos="0">
                <a:srgbClr val="065280"/>
              </a:gs>
              <a:gs pos="55000">
                <a:srgbClr val="0064A9"/>
              </a:gs>
              <a:gs pos="100000">
                <a:srgbClr val="065280"/>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06CA9B16-9288-4205-B106-3D6FB0FEB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92" y="425572"/>
            <a:ext cx="2779677" cy="1695182"/>
          </a:xfrm>
          <a:prstGeom prst="rect">
            <a:avLst/>
          </a:prstGeom>
        </p:spPr>
      </p:pic>
      <p:sp>
        <p:nvSpPr>
          <p:cNvPr id="18" name="Title 1">
            <a:extLst>
              <a:ext uri="{FF2B5EF4-FFF2-40B4-BE49-F238E27FC236}">
                <a16:creationId xmlns:a16="http://schemas.microsoft.com/office/drawing/2014/main" id="{F7E1ABFC-607A-49AC-93E4-970F2818D12A}"/>
              </a:ext>
            </a:extLst>
          </p:cNvPr>
          <p:cNvSpPr txBox="1">
            <a:spLocks/>
          </p:cNvSpPr>
          <p:nvPr/>
        </p:nvSpPr>
        <p:spPr>
          <a:xfrm>
            <a:off x="1101464" y="3429000"/>
            <a:ext cx="8898528" cy="215004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spcBef>
                <a:spcPts val="600"/>
              </a:spcBef>
            </a:pPr>
            <a:r>
              <a:rPr lang="en-US" sz="3800" spc="300">
                <a:solidFill>
                  <a:schemeClr val="bg1"/>
                </a:solidFill>
              </a:rPr>
              <a:t>Quarterly </a:t>
            </a:r>
          </a:p>
          <a:p>
            <a:pPr>
              <a:spcBef>
                <a:spcPts val="600"/>
              </a:spcBef>
            </a:pPr>
            <a:r>
              <a:rPr lang="en-US" sz="3800" spc="300">
                <a:solidFill>
                  <a:schemeClr val="bg1"/>
                </a:solidFill>
              </a:rPr>
              <a:t>Recognition</a:t>
            </a:r>
          </a:p>
          <a:p>
            <a:pPr>
              <a:spcBef>
                <a:spcPts val="600"/>
              </a:spcBef>
            </a:pPr>
            <a:r>
              <a:rPr lang="en-US" sz="3800" spc="300">
                <a:solidFill>
                  <a:schemeClr val="bg1"/>
                </a:solidFill>
              </a:rPr>
              <a:t>Awards</a:t>
            </a:r>
          </a:p>
          <a:p>
            <a:pPr>
              <a:spcBef>
                <a:spcPts val="600"/>
              </a:spcBef>
            </a:pPr>
            <a:endParaRPr lang="en-US" sz="1000" b="1">
              <a:solidFill>
                <a:schemeClr val="bg1"/>
              </a:solidFill>
            </a:endParaRPr>
          </a:p>
          <a:p>
            <a:pPr>
              <a:spcBef>
                <a:spcPts val="600"/>
              </a:spcBef>
            </a:pPr>
            <a:r>
              <a:rPr lang="en-US" sz="2000">
                <a:solidFill>
                  <a:schemeClr val="bg1"/>
                </a:solidFill>
                <a:latin typeface="Tahoma"/>
                <a:ea typeface="Tahoma"/>
                <a:cs typeface="Tahoma"/>
              </a:rPr>
              <a:t>Employee Appreciation </a:t>
            </a:r>
          </a:p>
          <a:p>
            <a:pPr>
              <a:spcBef>
                <a:spcPts val="600"/>
              </a:spcBef>
            </a:pPr>
            <a:r>
              <a:rPr lang="en-US" sz="2000">
                <a:solidFill>
                  <a:schemeClr val="bg1"/>
                </a:solidFill>
                <a:latin typeface="Tahoma"/>
                <a:ea typeface="Tahoma"/>
                <a:cs typeface="Tahoma"/>
              </a:rPr>
              <a:t>Award program</a:t>
            </a:r>
          </a:p>
        </p:txBody>
      </p:sp>
    </p:spTree>
    <p:extLst>
      <p:ext uri="{BB962C8B-B14F-4D97-AF65-F5344CB8AC3E}">
        <p14:creationId xmlns:p14="http://schemas.microsoft.com/office/powerpoint/2010/main" val="93722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7561A969-A1C1-FC17-C5AD-D0AF8B8AB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B08C8185-542E-F851-6082-7E413AE3194A}"/>
              </a:ext>
            </a:extLst>
          </p:cNvPr>
          <p:cNvGraphicFramePr>
            <a:graphicFrameLocks noGrp="1"/>
          </p:cNvGraphicFramePr>
          <p:nvPr>
            <p:extLst>
              <p:ext uri="{D42A27DB-BD31-4B8C-83A1-F6EECF244321}">
                <p14:modId xmlns:p14="http://schemas.microsoft.com/office/powerpoint/2010/main" val="549647330"/>
              </p:ext>
            </p:extLst>
          </p:nvPr>
        </p:nvGraphicFramePr>
        <p:xfrm>
          <a:off x="338328" y="1319842"/>
          <a:ext cx="11183112" cy="4445956"/>
        </p:xfrm>
        <a:graphic>
          <a:graphicData uri="http://schemas.openxmlformats.org/drawingml/2006/table">
            <a:tbl>
              <a:tblPr firstRow="1" bandRow="1">
                <a:tableStyleId>{5C22544A-7EE6-4342-B048-85BDC9FD1C3A}</a:tableStyleId>
              </a:tblPr>
              <a:tblGrid>
                <a:gridCol w="4419047">
                  <a:extLst>
                    <a:ext uri="{9D8B030D-6E8A-4147-A177-3AD203B41FA5}">
                      <a16:colId xmlns:a16="http://schemas.microsoft.com/office/drawing/2014/main" val="480601579"/>
                    </a:ext>
                  </a:extLst>
                </a:gridCol>
                <a:gridCol w="6764065">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0838">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26</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26] provides leadership through action. [Person 26]  has helped me by facilitating my transition back to work, while I have had a difficult time in my personal life recently.</a:t>
                      </a:r>
                    </a:p>
                  </a:txBody>
                  <a:tcPr/>
                </a:tc>
                <a:extLst>
                  <a:ext uri="{0D108BD9-81ED-4DB2-BD59-A6C34878D82A}">
                    <a16:rowId xmlns:a16="http://schemas.microsoft.com/office/drawing/2014/main" val="3716074967"/>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27</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27]  showed up to work everyday with a great attitude and continues to Finish tasks at hand fast and efficiently. [Person 27]  continues to take the time to check over all of their work to make sure everything is top of the line, while making sure while doing it all safety rules are met.</a:t>
                      </a:r>
                    </a:p>
                  </a:txBody>
                  <a:tcPr/>
                </a:tc>
                <a:extLst>
                  <a:ext uri="{0D108BD9-81ED-4DB2-BD59-A6C34878D82A}">
                    <a16:rowId xmlns:a16="http://schemas.microsoft.com/office/drawing/2014/main" val="1930025959"/>
                  </a:ext>
                </a:extLst>
              </a:tr>
              <a:tr h="44399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28</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When it comes to the branch [Person 28]  wears all of the hats and never skips a beat. [Person 28] fulfills all responsibilities by ensuring all client billing is up to date and accurate, materials are being received, crew members tickets are up to date and that workers PPE requirements are met. [Person 28]  is a major asset to this branch's success</a:t>
                      </a:r>
                    </a:p>
                  </a:txBody>
                  <a:tcPr/>
                </a:tc>
                <a:extLst>
                  <a:ext uri="{0D108BD9-81ED-4DB2-BD59-A6C34878D82A}">
                    <a16:rowId xmlns:a16="http://schemas.microsoft.com/office/drawing/2014/main" val="3370030307"/>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29</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They are a fine employee is a great passionate individual who is incredibly knowledgeable and always willing to lend a hand</a:t>
                      </a:r>
                    </a:p>
                  </a:txBody>
                  <a:tcPr/>
                </a:tc>
                <a:extLst>
                  <a:ext uri="{0D108BD9-81ED-4DB2-BD59-A6C34878D82A}">
                    <a16:rowId xmlns:a16="http://schemas.microsoft.com/office/drawing/2014/main" val="2882484621"/>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30</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For always bring up code and safe work requirements.</a:t>
                      </a:r>
                    </a:p>
                  </a:txBody>
                  <a:tcPr/>
                </a:tc>
                <a:extLst>
                  <a:ext uri="{0D108BD9-81ED-4DB2-BD59-A6C34878D82A}">
                    <a16:rowId xmlns:a16="http://schemas.microsoft.com/office/drawing/2014/main" val="396414941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31</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Ask anyone. [Person 31] does an outstanding job ensuring every branch across the company receives a quality product made with accuracy and professionalism delivered on time.</a:t>
                      </a:r>
                    </a:p>
                  </a:txBody>
                  <a:tcPr/>
                </a:tc>
                <a:extLst>
                  <a:ext uri="{0D108BD9-81ED-4DB2-BD59-A6C34878D82A}">
                    <a16:rowId xmlns:a16="http://schemas.microsoft.com/office/drawing/2014/main" val="375404241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32</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32’s]  work ethic mirrors the definition of pride and dedication. Whether it's taking the time to break down the steps needed to do the job safely and efficiently, or the patience to listen and understand other inputs, they excels no matter that the situation. They have removed the old "just get it done" out of their work ethic. They show their co workers (young or senior) with the utmost respect, and does what they needs to do to make sure everyone gets home safely every day.</a:t>
                      </a:r>
                    </a:p>
                  </a:txBody>
                  <a:tcPr/>
                </a:tc>
                <a:extLst>
                  <a:ext uri="{0D108BD9-81ED-4DB2-BD59-A6C34878D82A}">
                    <a16:rowId xmlns:a16="http://schemas.microsoft.com/office/drawing/2014/main" val="2016790631"/>
                  </a:ext>
                </a:extLst>
              </a:tr>
            </a:tbl>
          </a:graphicData>
        </a:graphic>
      </p:graphicFrame>
      <p:cxnSp>
        <p:nvCxnSpPr>
          <p:cNvPr id="6" name="Straight Connector 5">
            <a:extLst>
              <a:ext uri="{FF2B5EF4-FFF2-40B4-BE49-F238E27FC236}">
                <a16:creationId xmlns:a16="http://schemas.microsoft.com/office/drawing/2014/main" id="{1D5DBB96-65AE-CB58-ABB9-0269EA851ED8}"/>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5422F7-7708-BE34-1D80-A37E70A56361}"/>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111386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DC1B-9FAA-3E02-CCA8-66EF923EEB87}"/>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DF36FB95-DF19-82F4-AC50-AB81CEDAD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AE4A4266-D429-F6C3-A986-09A1310B9947}"/>
              </a:ext>
            </a:extLst>
          </p:cNvPr>
          <p:cNvGraphicFramePr>
            <a:graphicFrameLocks noGrp="1"/>
          </p:cNvGraphicFramePr>
          <p:nvPr>
            <p:extLst>
              <p:ext uri="{D42A27DB-BD31-4B8C-83A1-F6EECF244321}">
                <p14:modId xmlns:p14="http://schemas.microsoft.com/office/powerpoint/2010/main" val="3660585665"/>
              </p:ext>
            </p:extLst>
          </p:nvPr>
        </p:nvGraphicFramePr>
        <p:xfrm>
          <a:off x="338328" y="1319842"/>
          <a:ext cx="11393424" cy="4066986"/>
        </p:xfrm>
        <a:graphic>
          <a:graphicData uri="http://schemas.openxmlformats.org/drawingml/2006/table">
            <a:tbl>
              <a:tblPr firstRow="1" bandRow="1">
                <a:tableStyleId>{5C22544A-7EE6-4342-B048-85BDC9FD1C3A}</a:tableStyleId>
              </a:tblPr>
              <a:tblGrid>
                <a:gridCol w="4498539">
                  <a:extLst>
                    <a:ext uri="{9D8B030D-6E8A-4147-A177-3AD203B41FA5}">
                      <a16:colId xmlns:a16="http://schemas.microsoft.com/office/drawing/2014/main" val="480601579"/>
                    </a:ext>
                  </a:extLst>
                </a:gridCol>
                <a:gridCol w="6894885">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0838">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33</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33] always goes above and beyond to look after our team in both electrical and instrument works. [Person 33]  takes pride in being on top of all works with focus on our safety and needs on a daily basis. </a:t>
                      </a:r>
                    </a:p>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They are the best team leader I have ever had in over 45 years of working in these trades.</a:t>
                      </a:r>
                    </a:p>
                  </a:txBody>
                  <a:tcPr/>
                </a:tc>
                <a:extLst>
                  <a:ext uri="{0D108BD9-81ED-4DB2-BD59-A6C34878D82A}">
                    <a16:rowId xmlns:a16="http://schemas.microsoft.com/office/drawing/2014/main" val="3716074967"/>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34</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34] goes Above and Beyond to the team here at our branch with all Clients and Employees with their strong work ethic and dedication to Excellence.</a:t>
                      </a:r>
                    </a:p>
                  </a:txBody>
                  <a:tcPr/>
                </a:tc>
                <a:extLst>
                  <a:ext uri="{0D108BD9-81ED-4DB2-BD59-A6C34878D82A}">
                    <a16:rowId xmlns:a16="http://schemas.microsoft.com/office/drawing/2014/main" val="1930025959"/>
                  </a:ext>
                </a:extLst>
              </a:tr>
              <a:tr h="44399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35</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 feel [person 35] knows their work and thrives all the challenges. [Person 35]  has excellent knowledge of what they do and it feels inclusive. Answers to all the doubts I had.</a:t>
                      </a:r>
                    </a:p>
                  </a:txBody>
                  <a:tcPr/>
                </a:tc>
                <a:extLst>
                  <a:ext uri="{0D108BD9-81ED-4DB2-BD59-A6C34878D82A}">
                    <a16:rowId xmlns:a16="http://schemas.microsoft.com/office/drawing/2014/main" val="3370030307"/>
                  </a:ext>
                </a:extLst>
              </a:tr>
              <a:tr h="45720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36</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Going over and beyond to support Manufacturing.</a:t>
                      </a:r>
                    </a:p>
                  </a:txBody>
                  <a:tcPr/>
                </a:tc>
                <a:extLst>
                  <a:ext uri="{0D108BD9-81ED-4DB2-BD59-A6C34878D82A}">
                    <a16:rowId xmlns:a16="http://schemas.microsoft.com/office/drawing/2014/main" val="2882484621"/>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37</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37]  is an outstanding in their role who always gets the job done. [Person 37]  knows exactly how to find what’s needed and delivers results every time, no matter how challenging the request. [Person 37]  knowledge and resourcefulness make them someone you can always count on.</a:t>
                      </a:r>
                    </a:p>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37] is also incredibly reliable and available whenever they are needed. Whether it’s a last-minute task or a complicated situation, they are ready to help and gets things sorted out quickly.</a:t>
                      </a:r>
                    </a:p>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37’s] skills, dedication, and friendly nature make them stand out. They are more than this role—they are the kind of person who makes a real difference and deserves to be recognized.</a:t>
                      </a:r>
                    </a:p>
                  </a:txBody>
                  <a:tcPr/>
                </a:tc>
                <a:extLst>
                  <a:ext uri="{0D108BD9-81ED-4DB2-BD59-A6C34878D82A}">
                    <a16:rowId xmlns:a16="http://schemas.microsoft.com/office/drawing/2014/main" val="396414941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38</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With [person 38’s] knowledge and dedication they have been a great leader and mentor in the field.</a:t>
                      </a:r>
                    </a:p>
                  </a:txBody>
                  <a:tcPr/>
                </a:tc>
                <a:extLst>
                  <a:ext uri="{0D108BD9-81ED-4DB2-BD59-A6C34878D82A}">
                    <a16:rowId xmlns:a16="http://schemas.microsoft.com/office/drawing/2014/main" val="3754042419"/>
                  </a:ext>
                </a:extLst>
              </a:tr>
            </a:tbl>
          </a:graphicData>
        </a:graphic>
      </p:graphicFrame>
      <p:cxnSp>
        <p:nvCxnSpPr>
          <p:cNvPr id="6" name="Straight Connector 5">
            <a:extLst>
              <a:ext uri="{FF2B5EF4-FFF2-40B4-BE49-F238E27FC236}">
                <a16:creationId xmlns:a16="http://schemas.microsoft.com/office/drawing/2014/main" id="{B980BD6E-D2AC-D61D-80F6-899B0EA70F4C}"/>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EC9B9D-003D-B556-888B-335C2A6F0F8D}"/>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259344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B700-96A9-E928-27C8-68D548DE9361}"/>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7DE936C1-18E9-7651-506D-C2EC0B0F5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E5124C40-8B9E-1EA7-B555-75801513AF53}"/>
              </a:ext>
            </a:extLst>
          </p:cNvPr>
          <p:cNvGraphicFramePr>
            <a:graphicFrameLocks noGrp="1"/>
          </p:cNvGraphicFramePr>
          <p:nvPr>
            <p:extLst>
              <p:ext uri="{D42A27DB-BD31-4B8C-83A1-F6EECF244321}">
                <p14:modId xmlns:p14="http://schemas.microsoft.com/office/powerpoint/2010/main" val="2111071952"/>
              </p:ext>
            </p:extLst>
          </p:nvPr>
        </p:nvGraphicFramePr>
        <p:xfrm>
          <a:off x="338328" y="1319842"/>
          <a:ext cx="11260604" cy="4349438"/>
        </p:xfrm>
        <a:graphic>
          <a:graphicData uri="http://schemas.openxmlformats.org/drawingml/2006/table">
            <a:tbl>
              <a:tblPr firstRow="1" bandRow="1">
                <a:tableStyleId>{5C22544A-7EE6-4342-B048-85BDC9FD1C3A}</a:tableStyleId>
              </a:tblPr>
              <a:tblGrid>
                <a:gridCol w="4449668">
                  <a:extLst>
                    <a:ext uri="{9D8B030D-6E8A-4147-A177-3AD203B41FA5}">
                      <a16:colId xmlns:a16="http://schemas.microsoft.com/office/drawing/2014/main" val="480601579"/>
                    </a:ext>
                  </a:extLst>
                </a:gridCol>
                <a:gridCol w="6810936">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0838">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39</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39] has a profound knowledge of their job and expertise within the field. This is gained through their engineering background brought into the construction environment. [Person 39]  leads by example, is also willing to be a mentor, holds their team to a high standard, values margin, safety, quality and PTWs reputation. The clients and engineering firms end up relying on [person 39] to provide them the path forwards to successfully complete the projects. Their excellence and mentoring ability in his field continues to showcase the continued success for this division and provides the next lay of great leads to follow.</a:t>
                      </a:r>
                    </a:p>
                  </a:txBody>
                  <a:tcPr/>
                </a:tc>
                <a:extLst>
                  <a:ext uri="{0D108BD9-81ED-4DB2-BD59-A6C34878D82A}">
                    <a16:rowId xmlns:a16="http://schemas.microsoft.com/office/drawing/2014/main" val="3716074967"/>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40</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40] goes above and beyond each and every day. [Person 40]  passion to PTW, the clients and the team is unmatched. [Person 40]  is a pivotal member of the team and works tirelessly in the background to provide support for construction and deliver a quality product that this division has become know for within the industry. [Person 40’s] dedication has help grow the business unit from to new to existing customs and shows in the success of the continued backlog of work.</a:t>
                      </a:r>
                    </a:p>
                  </a:txBody>
                  <a:tcPr/>
                </a:tc>
                <a:extLst>
                  <a:ext uri="{0D108BD9-81ED-4DB2-BD59-A6C34878D82A}">
                    <a16:rowId xmlns:a16="http://schemas.microsoft.com/office/drawing/2014/main" val="1930025959"/>
                  </a:ext>
                </a:extLst>
              </a:tr>
              <a:tr h="44399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41</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41]  takes on a lot of responsibility. [Person 41]  gets pulled in so many directions everyday and always answers the bell. [Person 41]  is very knowledgeable in many areas of our business and is always finds time to help when asked. [Person 41]  is a great mentor and leader.</a:t>
                      </a:r>
                    </a:p>
                  </a:txBody>
                  <a:tcPr/>
                </a:tc>
                <a:extLst>
                  <a:ext uri="{0D108BD9-81ED-4DB2-BD59-A6C34878D82A}">
                    <a16:rowId xmlns:a16="http://schemas.microsoft.com/office/drawing/2014/main" val="3370030307"/>
                  </a:ext>
                </a:extLst>
              </a:tr>
              <a:tr h="45720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42</a:t>
                      </a:r>
                      <a:endParaRPr lang="en-US" sz="1100" b="0"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42]  is committed to excellence in everything that they do, making sure all the area needs are met with billing and customer relations.</a:t>
                      </a:r>
                    </a:p>
                  </a:txBody>
                  <a:tcPr/>
                </a:tc>
                <a:extLst>
                  <a:ext uri="{0D108BD9-81ED-4DB2-BD59-A6C34878D82A}">
                    <a16:rowId xmlns:a16="http://schemas.microsoft.com/office/drawing/2014/main" val="2882484621"/>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43</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43]  is a safety champion for our area and is the person that is consistently delivering exceptional results. [Person 43]  works hard and somehow keeps on top of all of their task and others as well. I don’t know how they do it, but consider ourselves lucky to get to work with such a dedicated individual who is great at what they do!!</a:t>
                      </a:r>
                    </a:p>
                  </a:txBody>
                  <a:tcPr/>
                </a:tc>
                <a:extLst>
                  <a:ext uri="{0D108BD9-81ED-4DB2-BD59-A6C34878D82A}">
                    <a16:rowId xmlns:a16="http://schemas.microsoft.com/office/drawing/2014/main" val="3964149419"/>
                  </a:ext>
                </a:extLst>
              </a:tr>
            </a:tbl>
          </a:graphicData>
        </a:graphic>
      </p:graphicFrame>
      <p:cxnSp>
        <p:nvCxnSpPr>
          <p:cNvPr id="6" name="Straight Connector 5">
            <a:extLst>
              <a:ext uri="{FF2B5EF4-FFF2-40B4-BE49-F238E27FC236}">
                <a16:creationId xmlns:a16="http://schemas.microsoft.com/office/drawing/2014/main" id="{30335E13-C895-2A1A-1BA6-009F5388F771}"/>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67AE5B-292E-352B-E3BA-1E53C1353039}"/>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21389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190E-011E-110B-914E-7ACCB6D3D0A2}"/>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5051EF6-65A9-0ABE-385B-FB84FC132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72575CC0-85B1-AC86-BC73-5D2DD8A4FF74}"/>
              </a:ext>
            </a:extLst>
          </p:cNvPr>
          <p:cNvGraphicFramePr>
            <a:graphicFrameLocks noGrp="1"/>
          </p:cNvGraphicFramePr>
          <p:nvPr>
            <p:extLst>
              <p:ext uri="{D42A27DB-BD31-4B8C-83A1-F6EECF244321}">
                <p14:modId xmlns:p14="http://schemas.microsoft.com/office/powerpoint/2010/main" val="1223834839"/>
              </p:ext>
            </p:extLst>
          </p:nvPr>
        </p:nvGraphicFramePr>
        <p:xfrm>
          <a:off x="338328" y="1319842"/>
          <a:ext cx="11695174" cy="4181798"/>
        </p:xfrm>
        <a:graphic>
          <a:graphicData uri="http://schemas.openxmlformats.org/drawingml/2006/table">
            <a:tbl>
              <a:tblPr firstRow="1" bandRow="1">
                <a:tableStyleId>{5C22544A-7EE6-4342-B048-85BDC9FD1C3A}</a:tableStyleId>
              </a:tblPr>
              <a:tblGrid>
                <a:gridCol w="4621390">
                  <a:extLst>
                    <a:ext uri="{9D8B030D-6E8A-4147-A177-3AD203B41FA5}">
                      <a16:colId xmlns:a16="http://schemas.microsoft.com/office/drawing/2014/main" val="480601579"/>
                    </a:ext>
                  </a:extLst>
                </a:gridCol>
                <a:gridCol w="7073784">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0838">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44</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44] executes every project on time and on budget. This has been the case for multiple years, resulting in them being requested for on a good majority of the client projects. These projects typically under the eyes of Calgary representatives whom of which give  them much praise for the quality of work completed. Often mentioning they only want [Person 44]  on these projects.</a:t>
                      </a:r>
                    </a:p>
                  </a:txBody>
                  <a:tcPr/>
                </a:tc>
                <a:extLst>
                  <a:ext uri="{0D108BD9-81ED-4DB2-BD59-A6C34878D82A}">
                    <a16:rowId xmlns:a16="http://schemas.microsoft.com/office/drawing/2014/main" val="3716074967"/>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45</a:t>
                      </a:r>
                      <a:endParaRPr lang="en-US" sz="1100" b="0"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45]  always goes above and beyond to find the local talent we need to grow with their vast network of contacts.  Thinking outside the box to line up help from other service providers to ensure we have the manpower we need to complete projects for our clients successfully.</a:t>
                      </a:r>
                    </a:p>
                  </a:txBody>
                  <a:tcPr/>
                </a:tc>
                <a:extLst>
                  <a:ext uri="{0D108BD9-81ED-4DB2-BD59-A6C34878D82A}">
                    <a16:rowId xmlns:a16="http://schemas.microsoft.com/office/drawing/2014/main" val="1930025959"/>
                  </a:ext>
                </a:extLst>
              </a:tr>
              <a:tr h="44399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46</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46]  was instrumental in PTW being awarded [redacted project name] for 2025. We have now completed 2x new pads. [Person 46]  has been our [position name redacted] and on the 2nd well pad we came in 5 days ahead of schedule and under budget. [Client] gave the shop and [Person 46] a huge pat on the back for the work completed and further solidified our partnership on these wells going forward. Great job [Person 46] on delivering outstanding results and exceeding expectations.</a:t>
                      </a:r>
                    </a:p>
                  </a:txBody>
                  <a:tcPr/>
                </a:tc>
                <a:extLst>
                  <a:ext uri="{0D108BD9-81ED-4DB2-BD59-A6C34878D82A}">
                    <a16:rowId xmlns:a16="http://schemas.microsoft.com/office/drawing/2014/main" val="3370030307"/>
                  </a:ext>
                </a:extLst>
              </a:tr>
              <a:tr h="45720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47</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47]  goes the extra mile to ensure materials are sourced &amp; secured quickly and effectively. [Person 47]  is always exploring all avenues of cost &amp; availability and provides supervision with enough information to make informed decisions and is diligent when something seems amiss. [Person 47]  supports all their teams above and beyond and is quick to react when things change, which can be frequent. Site appreciates all the support - You make us look GOOD!</a:t>
                      </a:r>
                    </a:p>
                  </a:txBody>
                  <a:tcPr/>
                </a:tc>
                <a:extLst>
                  <a:ext uri="{0D108BD9-81ED-4DB2-BD59-A6C34878D82A}">
                    <a16:rowId xmlns:a16="http://schemas.microsoft.com/office/drawing/2014/main" val="2882484621"/>
                  </a:ext>
                </a:extLst>
              </a:tr>
              <a:tr h="457200">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48</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Always excels at task at hand, helping and teaching others around. Keeps a positive vibe all the time boosting moral. </a:t>
                      </a:r>
                    </a:p>
                  </a:txBody>
                  <a:tcPr/>
                </a:tc>
                <a:extLst>
                  <a:ext uri="{0D108BD9-81ED-4DB2-BD59-A6C34878D82A}">
                    <a16:rowId xmlns:a16="http://schemas.microsoft.com/office/drawing/2014/main" val="3363289192"/>
                  </a:ext>
                </a:extLst>
              </a:tr>
            </a:tbl>
          </a:graphicData>
        </a:graphic>
      </p:graphicFrame>
      <p:cxnSp>
        <p:nvCxnSpPr>
          <p:cNvPr id="6" name="Straight Connector 5">
            <a:extLst>
              <a:ext uri="{FF2B5EF4-FFF2-40B4-BE49-F238E27FC236}">
                <a16:creationId xmlns:a16="http://schemas.microsoft.com/office/drawing/2014/main" id="{D2C7EDF7-0CAA-379B-277C-7E516AD4EA48}"/>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6AB2F87-D13C-34C1-9D07-81BFC8A55C8D}"/>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50749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7D40E-3FA0-A984-66CC-64BD2C54C5B2}"/>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25CBF47-FE50-94A0-F2E6-3087D10E3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4BB1B447-A523-4DAB-CBA7-6570996DD4B2}"/>
              </a:ext>
            </a:extLst>
          </p:cNvPr>
          <p:cNvGraphicFramePr>
            <a:graphicFrameLocks noGrp="1"/>
          </p:cNvGraphicFramePr>
          <p:nvPr>
            <p:extLst>
              <p:ext uri="{D42A27DB-BD31-4B8C-83A1-F6EECF244321}">
                <p14:modId xmlns:p14="http://schemas.microsoft.com/office/powerpoint/2010/main" val="2314934895"/>
              </p:ext>
            </p:extLst>
          </p:nvPr>
        </p:nvGraphicFramePr>
        <p:xfrm>
          <a:off x="338328" y="1319842"/>
          <a:ext cx="11420856" cy="4207194"/>
        </p:xfrm>
        <a:graphic>
          <a:graphicData uri="http://schemas.openxmlformats.org/drawingml/2006/table">
            <a:tbl>
              <a:tblPr firstRow="1" bandRow="1">
                <a:tableStyleId>{5C22544A-7EE6-4342-B048-85BDC9FD1C3A}</a:tableStyleId>
              </a:tblPr>
              <a:tblGrid>
                <a:gridCol w="4512992">
                  <a:extLst>
                    <a:ext uri="{9D8B030D-6E8A-4147-A177-3AD203B41FA5}">
                      <a16:colId xmlns:a16="http://schemas.microsoft.com/office/drawing/2014/main" val="480601579"/>
                    </a:ext>
                  </a:extLst>
                </a:gridCol>
                <a:gridCol w="6907864">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6934">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49</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49] is nominated for the Excellence award for their unwavering dedication, strong work ethic, and commitment to delivering high-quality results. [Person 49]  consistently goes above and beyond by taking on additional workload without hesitation and approaches every task with a positive, can-do attitude. [Person 49]  reliability, attention to detail, and ability to lead by example—especially when it comes to maintaining a safe work environment—make them a standout contributor to PTW’s ongoing success.</a:t>
                      </a:r>
                    </a:p>
                  </a:txBody>
                  <a:tcPr/>
                </a:tc>
                <a:extLst>
                  <a:ext uri="{0D108BD9-81ED-4DB2-BD59-A6C34878D82A}">
                    <a16:rowId xmlns:a16="http://schemas.microsoft.com/office/drawing/2014/main" val="396414941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50</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50]  played an important role in the interim and year-end audit this year. [Person 50]  provided a lot of support with invoice and payment documentation, [Person 50] consistently provided the required materials promptly and in a well-organized manner that auditors could easily understand and navigate. This significantly reduced follow-up questions from auditors, allowing our team to allocate more time and energy to month-end responsibilities. We deeply appreciate the dedication and assistance [Person 50]  has shown during this busy time of the year.</a:t>
                      </a:r>
                    </a:p>
                  </a:txBody>
                  <a:tcPr/>
                </a:tc>
                <a:extLst>
                  <a:ext uri="{0D108BD9-81ED-4DB2-BD59-A6C34878D82A}">
                    <a16:rowId xmlns:a16="http://schemas.microsoft.com/office/drawing/2014/main" val="410554060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51</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51] efficiently led a smooth and successful audit process, navigating challenges with professionalism and care. [Person 51] coordinated both external and internal teams effectively, fostering collaboration and ensuring the audit's success. [Person 51’s]  ability to manage multiple tasks and deliverables simultaneously showcased their excellent organizational skills. Additionally, their meticulous attention to detail was instrumental in identifying and resolving key issues, contributing to an outstanding audit outcome.</a:t>
                      </a:r>
                    </a:p>
                  </a:txBody>
                  <a:tcPr/>
                </a:tc>
                <a:extLst>
                  <a:ext uri="{0D108BD9-81ED-4DB2-BD59-A6C34878D82A}">
                    <a16:rowId xmlns:a16="http://schemas.microsoft.com/office/drawing/2014/main" val="1146476038"/>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52</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Has performed exceptional in their position.</a:t>
                      </a:r>
                    </a:p>
                  </a:txBody>
                  <a:tcPr/>
                </a:tc>
                <a:extLst>
                  <a:ext uri="{0D108BD9-81ED-4DB2-BD59-A6C34878D82A}">
                    <a16:rowId xmlns:a16="http://schemas.microsoft.com/office/drawing/2014/main" val="2877161724"/>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53</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Standard of quality for work. and teaching new skills to create quality work to colleagues.</a:t>
                      </a:r>
                    </a:p>
                  </a:txBody>
                  <a:tcPr/>
                </a:tc>
                <a:extLst>
                  <a:ext uri="{0D108BD9-81ED-4DB2-BD59-A6C34878D82A}">
                    <a16:rowId xmlns:a16="http://schemas.microsoft.com/office/drawing/2014/main" val="589988386"/>
                  </a:ext>
                </a:extLst>
              </a:tr>
            </a:tbl>
          </a:graphicData>
        </a:graphic>
      </p:graphicFrame>
      <p:cxnSp>
        <p:nvCxnSpPr>
          <p:cNvPr id="6" name="Straight Connector 5">
            <a:extLst>
              <a:ext uri="{FF2B5EF4-FFF2-40B4-BE49-F238E27FC236}">
                <a16:creationId xmlns:a16="http://schemas.microsoft.com/office/drawing/2014/main" id="{EF34EC43-9BFB-12EC-A232-BB1C43544939}"/>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D4BE96-3222-4C66-8BE9-C68EEF491290}"/>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291323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C0DCA-EBED-BF2F-FC05-63EC130F56DA}"/>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9E57BEC-4596-C605-12E6-3FD92F670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2CE4C8E0-B307-9C32-B8C6-EA6E184F658C}"/>
              </a:ext>
            </a:extLst>
          </p:cNvPr>
          <p:cNvGraphicFramePr>
            <a:graphicFrameLocks noGrp="1"/>
          </p:cNvGraphicFramePr>
          <p:nvPr>
            <p:extLst>
              <p:ext uri="{D42A27DB-BD31-4B8C-83A1-F6EECF244321}">
                <p14:modId xmlns:p14="http://schemas.microsoft.com/office/powerpoint/2010/main" val="2358861476"/>
              </p:ext>
            </p:extLst>
          </p:nvPr>
        </p:nvGraphicFramePr>
        <p:xfrm>
          <a:off x="338328" y="1319842"/>
          <a:ext cx="11260604" cy="3724598"/>
        </p:xfrm>
        <a:graphic>
          <a:graphicData uri="http://schemas.openxmlformats.org/drawingml/2006/table">
            <a:tbl>
              <a:tblPr firstRow="1" bandRow="1">
                <a:tableStyleId>{5C22544A-7EE6-4342-B048-85BDC9FD1C3A}</a:tableStyleId>
              </a:tblPr>
              <a:tblGrid>
                <a:gridCol w="4449668">
                  <a:extLst>
                    <a:ext uri="{9D8B030D-6E8A-4147-A177-3AD203B41FA5}">
                      <a16:colId xmlns:a16="http://schemas.microsoft.com/office/drawing/2014/main" val="480601579"/>
                    </a:ext>
                  </a:extLst>
                </a:gridCol>
                <a:gridCol w="6810936">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6934">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54</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 would like to nominate [Person 54] for the PTW Recognition Awards in the category of Excellence. Through Shane’s hard work, he produced the “Branch Operations Report” in </a:t>
                      </a:r>
                      <a:r>
                        <a:rPr lang="en-US" sz="1100"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PowerBi</a:t>
                      </a:r>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that has been rolled out for the use of both branch administrators and Branch managers. The report has compiled widespread information from a variety of areas and allows a snapshot of various Branch metrics for the users to use day to day and at month end to dig into their branch results and metrics. [Person 54’s]  report has allowed a clearer picture of Branch results and has allowed us to determine areas for improvement or areas to celebrate success. [Person 54’s]  deep understanding of the business and attention to detail led to the production of this high quality report which will enhance our ability to drive value throughout the business.  They have consistently delivered outstanding results and helped contribute to the overall success of PTW.</a:t>
                      </a:r>
                    </a:p>
                  </a:txBody>
                  <a:tcPr/>
                </a:tc>
                <a:extLst>
                  <a:ext uri="{0D108BD9-81ED-4DB2-BD59-A6C34878D82A}">
                    <a16:rowId xmlns:a16="http://schemas.microsoft.com/office/drawing/2014/main" val="396414941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55</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55]  has gone above and beyond on this project.  Always in the field helping everyone figure out what’s needed. While still getting his role responsibility done.   The client is always impressed with how they approach everyone and the tasks that are needed to be completed. Everyone in the field appreciates what [Person 55]  does for them and puts into the project</a:t>
                      </a:r>
                    </a:p>
                  </a:txBody>
                  <a:tcPr/>
                </a:tc>
                <a:extLst>
                  <a:ext uri="{0D108BD9-81ED-4DB2-BD59-A6C34878D82A}">
                    <a16:rowId xmlns:a16="http://schemas.microsoft.com/office/drawing/2014/main" val="4105540609"/>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56</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50] is excellent, they are a great team player and plays a big part when it comes to the safety of themselves and others</a:t>
                      </a:r>
                    </a:p>
                  </a:txBody>
                  <a:tcPr/>
                </a:tc>
                <a:extLst>
                  <a:ext uri="{0D108BD9-81ED-4DB2-BD59-A6C34878D82A}">
                    <a16:rowId xmlns:a16="http://schemas.microsoft.com/office/drawing/2014/main" val="1146476038"/>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57</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57]  works tirelessly to ensure the crew working under them and has everything needed to complete the job successfully.</a:t>
                      </a:r>
                    </a:p>
                  </a:txBody>
                  <a:tcPr/>
                </a:tc>
                <a:extLst>
                  <a:ext uri="{0D108BD9-81ED-4DB2-BD59-A6C34878D82A}">
                    <a16:rowId xmlns:a16="http://schemas.microsoft.com/office/drawing/2014/main" val="2819438688"/>
                  </a:ext>
                </a:extLst>
              </a:tr>
            </a:tbl>
          </a:graphicData>
        </a:graphic>
      </p:graphicFrame>
      <p:cxnSp>
        <p:nvCxnSpPr>
          <p:cNvPr id="6" name="Straight Connector 5">
            <a:extLst>
              <a:ext uri="{FF2B5EF4-FFF2-40B4-BE49-F238E27FC236}">
                <a16:creationId xmlns:a16="http://schemas.microsoft.com/office/drawing/2014/main" id="{FA78B388-F3FC-2FAF-064C-E2862F2727A3}"/>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B127AD-56EE-7C8E-35AC-ACDCCB80C777}"/>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152293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849EC-9531-CEE5-CF81-93DD8411AFF3}"/>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2DACB05D-7BC3-3841-C764-59BEC4857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7" y="-9426"/>
            <a:ext cx="1830238" cy="1830238"/>
          </a:xfrm>
          <a:prstGeom prst="rect">
            <a:avLst/>
          </a:prstGeom>
        </p:spPr>
      </p:pic>
      <p:graphicFrame>
        <p:nvGraphicFramePr>
          <p:cNvPr id="2" name="Table 2">
            <a:extLst>
              <a:ext uri="{FF2B5EF4-FFF2-40B4-BE49-F238E27FC236}">
                <a16:creationId xmlns:a16="http://schemas.microsoft.com/office/drawing/2014/main" id="{AD7CAFCD-00BE-FFA4-A995-2F6C4174F957}"/>
              </a:ext>
            </a:extLst>
          </p:cNvPr>
          <p:cNvGraphicFramePr>
            <a:graphicFrameLocks noGrp="1"/>
          </p:cNvGraphicFramePr>
          <p:nvPr>
            <p:extLst>
              <p:ext uri="{D42A27DB-BD31-4B8C-83A1-F6EECF244321}">
                <p14:modId xmlns:p14="http://schemas.microsoft.com/office/powerpoint/2010/main" val="1139944126"/>
              </p:ext>
            </p:extLst>
          </p:nvPr>
        </p:nvGraphicFramePr>
        <p:xfrm>
          <a:off x="338328" y="1319842"/>
          <a:ext cx="11173967" cy="2571436"/>
        </p:xfrm>
        <a:graphic>
          <a:graphicData uri="http://schemas.openxmlformats.org/drawingml/2006/table">
            <a:tbl>
              <a:tblPr firstRow="1" bandRow="1">
                <a:tableStyleId>{5C22544A-7EE6-4342-B048-85BDC9FD1C3A}</a:tableStyleId>
              </a:tblPr>
              <a:tblGrid>
                <a:gridCol w="4415433">
                  <a:extLst>
                    <a:ext uri="{9D8B030D-6E8A-4147-A177-3AD203B41FA5}">
                      <a16:colId xmlns:a16="http://schemas.microsoft.com/office/drawing/2014/main" val="480601579"/>
                    </a:ext>
                  </a:extLst>
                </a:gridCol>
                <a:gridCol w="6758534">
                  <a:extLst>
                    <a:ext uri="{9D8B030D-6E8A-4147-A177-3AD203B41FA5}">
                      <a16:colId xmlns:a16="http://schemas.microsoft.com/office/drawing/2014/main" val="3483470238"/>
                    </a:ext>
                  </a:extLst>
                </a:gridCol>
              </a:tblGrid>
              <a:tr h="508958">
                <a:tc>
                  <a:txBody>
                    <a:bodyPr/>
                    <a:lstStyle/>
                    <a:p>
                      <a:pPr lvl="0">
                        <a:buNone/>
                      </a:pPr>
                      <a:r>
                        <a:rPr lang="en-CA" sz="1100">
                          <a:latin typeface="Tahoma"/>
                          <a:ea typeface="Tahoma"/>
                          <a:cs typeface="Tahoma"/>
                        </a:rPr>
                        <a:t>Nominee</a:t>
                      </a:r>
                      <a:endParaRPr lang="en-US"/>
                    </a:p>
                  </a:txBody>
                  <a:tcPr/>
                </a:tc>
                <a:tc>
                  <a:txBody>
                    <a:bodyPr/>
                    <a:lstStyle/>
                    <a:p>
                      <a:pPr lvl="0">
                        <a:buNone/>
                      </a:pPr>
                      <a:r>
                        <a:rPr lang="en-CA" sz="1100" dirty="0">
                          <a:latin typeface="Tahoma"/>
                          <a:ea typeface="Tahoma"/>
                          <a:cs typeface="Tahoma"/>
                        </a:rPr>
                        <a:t>Reason for nomination </a:t>
                      </a:r>
                    </a:p>
                  </a:txBody>
                  <a:tcPr/>
                </a:tc>
                <a:extLst>
                  <a:ext uri="{0D108BD9-81ED-4DB2-BD59-A6C34878D82A}">
                    <a16:rowId xmlns:a16="http://schemas.microsoft.com/office/drawing/2014/main" val="500131335"/>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58</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58]  is a genuinely an awesome person to work with. [Person 58]  takes the time to mentor, coach, and correct both young journeyman and apprentices to help them grow and develop their skills in the trades. [Person 58]  does this with kindness, patience, and clear and concise communication. [Person 58]  has developed a formula to success in executing projects in the field as well, and knows how to play to people’s strengths, and how to further develop their weaknesses. It's always a pleasure to work with [Person 58]  as they want to see people succeed and grow.</a:t>
                      </a:r>
                    </a:p>
                  </a:txBody>
                  <a:tcPr/>
                </a:tc>
                <a:extLst>
                  <a:ext uri="{0D108BD9-81ED-4DB2-BD59-A6C34878D82A}">
                    <a16:rowId xmlns:a16="http://schemas.microsoft.com/office/drawing/2014/main" val="4236165616"/>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59</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Our shop could not function without this person.</a:t>
                      </a:r>
                    </a:p>
                  </a:txBody>
                  <a:tcPr/>
                </a:tc>
                <a:extLst>
                  <a:ext uri="{0D108BD9-81ED-4DB2-BD59-A6C34878D82A}">
                    <a16:rowId xmlns:a16="http://schemas.microsoft.com/office/drawing/2014/main" val="3589540474"/>
                  </a:ext>
                </a:extLst>
              </a:tr>
              <a:tr h="370838">
                <a:tc>
                  <a:txBody>
                    <a:bodyPr/>
                    <a:lstStyle/>
                    <a:p>
                      <a:pPr lvl="0">
                        <a:buNone/>
                      </a:pPr>
                      <a:r>
                        <a:rPr lang="en-US" sz="1100" b="1" i="0" u="none" strike="noStrike" noProof="0" dirty="0">
                          <a:solidFill>
                            <a:schemeClr val="tx1"/>
                          </a:solidFill>
                          <a:latin typeface="Tahoma" panose="020B0604030504040204" pitchFamily="34" charset="0"/>
                          <a:ea typeface="Tahoma" panose="020B0604030504040204" pitchFamily="34" charset="0"/>
                          <a:cs typeface="Tahoma" panose="020B0604030504040204" pitchFamily="34" charset="0"/>
                        </a:rPr>
                        <a:t>Person 60</a:t>
                      </a:r>
                      <a:endParaRPr lang="en-US" sz="1100" b="0" i="0" u="none" strike="noStrike" noProof="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[Person 60] is always available and willing to share their extensive knowledge and experience.  I always see them going the extra mile for their team and doing so with a steady, calm demeaner. [Person 60]  is a leader and a hugely valuable asset to our team and the company.</a:t>
                      </a:r>
                    </a:p>
                  </a:txBody>
                  <a:tcPr/>
                </a:tc>
                <a:extLst>
                  <a:ext uri="{0D108BD9-81ED-4DB2-BD59-A6C34878D82A}">
                    <a16:rowId xmlns:a16="http://schemas.microsoft.com/office/drawing/2014/main" val="1285404079"/>
                  </a:ext>
                </a:extLst>
              </a:tr>
            </a:tbl>
          </a:graphicData>
        </a:graphic>
      </p:graphicFrame>
      <p:cxnSp>
        <p:nvCxnSpPr>
          <p:cNvPr id="6" name="Straight Connector 5">
            <a:extLst>
              <a:ext uri="{FF2B5EF4-FFF2-40B4-BE49-F238E27FC236}">
                <a16:creationId xmlns:a16="http://schemas.microsoft.com/office/drawing/2014/main" id="{64211AAA-3A7C-B2DA-ECBB-90F077E1A724}"/>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78DA69-1A10-9B8C-212E-5084BA62F551}"/>
              </a:ext>
            </a:extLst>
          </p:cNvPr>
          <p:cNvSpPr txBox="1"/>
          <p:nvPr/>
        </p:nvSpPr>
        <p:spPr>
          <a:xfrm>
            <a:off x="2839529" y="582528"/>
            <a:ext cx="7943489"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Excellence Spirit Nominees</a:t>
            </a:r>
          </a:p>
        </p:txBody>
      </p:sp>
    </p:spTree>
    <p:extLst>
      <p:ext uri="{BB962C8B-B14F-4D97-AF65-F5344CB8AC3E}">
        <p14:creationId xmlns:p14="http://schemas.microsoft.com/office/powerpoint/2010/main" val="65296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and white gradient digital painting">
            <a:extLst>
              <a:ext uri="{FF2B5EF4-FFF2-40B4-BE49-F238E27FC236}">
                <a16:creationId xmlns:a16="http://schemas.microsoft.com/office/drawing/2014/main" id="{79E7ABA9-5848-B2BB-CE33-C247F7C53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cxnSp>
        <p:nvCxnSpPr>
          <p:cNvPr id="2" name="Straight Connector 1">
            <a:extLst>
              <a:ext uri="{FF2B5EF4-FFF2-40B4-BE49-F238E27FC236}">
                <a16:creationId xmlns:a16="http://schemas.microsoft.com/office/drawing/2014/main" id="{455C4D0C-31FB-4408-A609-F4CF3371E7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52A528F-3EB8-47DB-9319-4D8544C1AC17}"/>
              </a:ext>
            </a:extLst>
          </p:cNvPr>
          <p:cNvSpPr/>
          <p:nvPr/>
        </p:nvSpPr>
        <p:spPr>
          <a:xfrm rot="5400000">
            <a:off x="-680171" y="1651818"/>
            <a:ext cx="6858001" cy="3554363"/>
          </a:xfrm>
          <a:prstGeom prst="rect">
            <a:avLst/>
          </a:prstGeom>
          <a:gradFill>
            <a:gsLst>
              <a:gs pos="0">
                <a:srgbClr val="065280"/>
              </a:gs>
              <a:gs pos="55000">
                <a:srgbClr val="0064A9"/>
              </a:gs>
              <a:gs pos="100000">
                <a:srgbClr val="065280"/>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drawing&#10;&#10;Description automatically generated">
            <a:extLst>
              <a:ext uri="{FF2B5EF4-FFF2-40B4-BE49-F238E27FC236}">
                <a16:creationId xmlns:a16="http://schemas.microsoft.com/office/drawing/2014/main" id="{06CA9B16-9288-4205-B106-3D6FB0FEB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92" y="425572"/>
            <a:ext cx="2779677" cy="1695182"/>
          </a:xfrm>
          <a:prstGeom prst="rect">
            <a:avLst/>
          </a:prstGeom>
        </p:spPr>
      </p:pic>
      <p:sp>
        <p:nvSpPr>
          <p:cNvPr id="18" name="Title 1">
            <a:extLst>
              <a:ext uri="{FF2B5EF4-FFF2-40B4-BE49-F238E27FC236}">
                <a16:creationId xmlns:a16="http://schemas.microsoft.com/office/drawing/2014/main" id="{F7E1ABFC-607A-49AC-93E4-970F2818D12A}"/>
              </a:ext>
            </a:extLst>
          </p:cNvPr>
          <p:cNvSpPr txBox="1">
            <a:spLocks/>
          </p:cNvSpPr>
          <p:nvPr/>
        </p:nvSpPr>
        <p:spPr>
          <a:xfrm>
            <a:off x="1101464" y="3429000"/>
            <a:ext cx="8898528" cy="215004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spcBef>
                <a:spcPts val="600"/>
              </a:spcBef>
            </a:pPr>
            <a:r>
              <a:rPr lang="en-US" sz="3800" spc="300" dirty="0">
                <a:solidFill>
                  <a:schemeClr val="bg1"/>
                </a:solidFill>
              </a:rPr>
              <a:t>Category 1 </a:t>
            </a:r>
          </a:p>
          <a:p>
            <a:pPr>
              <a:spcBef>
                <a:spcPts val="600"/>
              </a:spcBef>
            </a:pPr>
            <a:r>
              <a:rPr lang="en-US" sz="3800" spc="300" dirty="0">
                <a:solidFill>
                  <a:schemeClr val="bg1"/>
                </a:solidFill>
              </a:rPr>
              <a:t>Nominees</a:t>
            </a:r>
          </a:p>
          <a:p>
            <a:pPr>
              <a:spcBef>
                <a:spcPts val="600"/>
              </a:spcBef>
            </a:pPr>
            <a:endParaRPr lang="en-US" sz="3800" spc="300" dirty="0">
              <a:solidFill>
                <a:schemeClr val="bg1"/>
              </a:solidFill>
            </a:endParaRPr>
          </a:p>
          <a:p>
            <a:pPr>
              <a:spcBef>
                <a:spcPts val="600"/>
              </a:spcBef>
            </a:pPr>
            <a:r>
              <a:rPr lang="en-US" sz="3800" spc="300" dirty="0">
                <a:solidFill>
                  <a:schemeClr val="bg1"/>
                </a:solidFill>
              </a:rPr>
              <a:t>Care</a:t>
            </a:r>
          </a:p>
          <a:p>
            <a:pPr>
              <a:spcBef>
                <a:spcPts val="600"/>
              </a:spcBef>
            </a:pPr>
            <a:endParaRPr lang="en-US" sz="1000" b="1" dirty="0">
              <a:solidFill>
                <a:schemeClr val="bg1"/>
              </a:solidFill>
            </a:endParaRPr>
          </a:p>
        </p:txBody>
      </p:sp>
    </p:spTree>
    <p:extLst>
      <p:ext uri="{BB962C8B-B14F-4D97-AF65-F5344CB8AC3E}">
        <p14:creationId xmlns:p14="http://schemas.microsoft.com/office/powerpoint/2010/main" val="309432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1B7D-1E97-8641-28D7-240C5283184F}"/>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13867BB-818A-1F9D-3401-5D82F1D43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0" y="36741"/>
            <a:ext cx="1830238" cy="1830238"/>
          </a:xfrm>
          <a:prstGeom prst="rect">
            <a:avLst/>
          </a:prstGeom>
        </p:spPr>
      </p:pic>
      <p:graphicFrame>
        <p:nvGraphicFramePr>
          <p:cNvPr id="2" name="Table 2">
            <a:extLst>
              <a:ext uri="{FF2B5EF4-FFF2-40B4-BE49-F238E27FC236}">
                <a16:creationId xmlns:a16="http://schemas.microsoft.com/office/drawing/2014/main" id="{1C70FD22-FAC6-8FEF-AE9D-B8F77A70B566}"/>
              </a:ext>
            </a:extLst>
          </p:cNvPr>
          <p:cNvGraphicFramePr>
            <a:graphicFrameLocks noGrp="1"/>
          </p:cNvGraphicFramePr>
          <p:nvPr>
            <p:extLst>
              <p:ext uri="{D42A27DB-BD31-4B8C-83A1-F6EECF244321}">
                <p14:modId xmlns:p14="http://schemas.microsoft.com/office/powerpoint/2010/main" val="4053366253"/>
              </p:ext>
            </p:extLst>
          </p:nvPr>
        </p:nvGraphicFramePr>
        <p:xfrm>
          <a:off x="374903" y="1433410"/>
          <a:ext cx="11567159" cy="5058664"/>
        </p:xfrm>
        <a:graphic>
          <a:graphicData uri="http://schemas.openxmlformats.org/drawingml/2006/table">
            <a:tbl>
              <a:tblPr firstRow="1" bandRow="1">
                <a:tableStyleId>{5C22544A-7EE6-4342-B048-85BDC9FD1C3A}</a:tableStyleId>
              </a:tblPr>
              <a:tblGrid>
                <a:gridCol w="4882007">
                  <a:extLst>
                    <a:ext uri="{9D8B030D-6E8A-4147-A177-3AD203B41FA5}">
                      <a16:colId xmlns:a16="http://schemas.microsoft.com/office/drawing/2014/main" val="480601579"/>
                    </a:ext>
                  </a:extLst>
                </a:gridCol>
                <a:gridCol w="6685152">
                  <a:extLst>
                    <a:ext uri="{9D8B030D-6E8A-4147-A177-3AD203B41FA5}">
                      <a16:colId xmlns:a16="http://schemas.microsoft.com/office/drawing/2014/main" val="3483470238"/>
                    </a:ext>
                  </a:extLst>
                </a:gridCol>
              </a:tblGrid>
              <a:tr h="242487">
                <a:tc>
                  <a:txBody>
                    <a:bodyPr/>
                    <a:lstStyle/>
                    <a:p>
                      <a:r>
                        <a:rPr lang="en-CA" sz="1100">
                          <a:latin typeface="Tahoma"/>
                          <a:ea typeface="Tahoma"/>
                          <a:cs typeface="Tahoma"/>
                        </a:rPr>
                        <a:t>Nominee</a:t>
                      </a:r>
                    </a:p>
                  </a:txBody>
                  <a:tcPr/>
                </a:tc>
                <a:tc>
                  <a:txBody>
                    <a:bodyPr/>
                    <a:lstStyle/>
                    <a:p>
                      <a:r>
                        <a:rPr lang="en-CA" sz="1100" dirty="0">
                          <a:latin typeface="Tahoma"/>
                          <a:ea typeface="Tahoma"/>
                          <a:cs typeface="Tahoma"/>
                        </a:rPr>
                        <a:t>Reason for nomination </a:t>
                      </a:r>
                      <a:endParaRPr lang="en-C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0131335"/>
                  </a:ext>
                </a:extLst>
              </a:tr>
              <a:tr h="713197">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a:t>
                      </a:r>
                      <a:endPar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Whenever you have an issue that you can’t figure out. It doesn’t matter what time it is [person 1] is always there for support and even coming into the plant to help out. [person 1]  helps you in all aspects of issues that arise. [person 1]  welcomes it and comes up with solutions. Great job [person 1]  for leading by example.</a:t>
                      </a:r>
                    </a:p>
                  </a:txBody>
                  <a:tcPr/>
                </a:tc>
                <a:extLst>
                  <a:ext uri="{0D108BD9-81ED-4DB2-BD59-A6C34878D82A}">
                    <a16:rowId xmlns:a16="http://schemas.microsoft.com/office/drawing/2014/main" val="4271582857"/>
                  </a:ext>
                </a:extLst>
              </a:tr>
              <a:tr h="713197">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2</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I have witnessed and been subjected to [person 2]  taking the time to be a meaningful mentor as well as one that asks for input based on my skillset. [person 2]  has proven consistently to be an active member within the team to be directive professionally but also cares on a personal level.</a:t>
                      </a:r>
                    </a:p>
                  </a:txBody>
                  <a:tcPr/>
                </a:tc>
                <a:extLst>
                  <a:ext uri="{0D108BD9-81ED-4DB2-BD59-A6C34878D82A}">
                    <a16:rowId xmlns:a16="http://schemas.microsoft.com/office/drawing/2014/main" val="3755746668"/>
                  </a:ext>
                </a:extLst>
              </a:tr>
              <a:tr h="71364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3</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For being very positive and asking questions on how to do their work correctly and safely.</a:t>
                      </a:r>
                    </a:p>
                  </a:txBody>
                  <a:tcPr/>
                </a:tc>
                <a:extLst>
                  <a:ext uri="{0D108BD9-81ED-4DB2-BD59-A6C34878D82A}">
                    <a16:rowId xmlns:a16="http://schemas.microsoft.com/office/drawing/2014/main" val="1907947435"/>
                  </a:ext>
                </a:extLst>
              </a:tr>
              <a:tr h="870100">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4</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4’s]  care and dedication to their work each day are truly commendable. [person 4] attention to detail, professionalism, and willingness to go above and beyond make a meaningful impact on both the team and those we serve. [person 4] commitment does not go unnoticed, and we are sincerely grateful for her contributions. We truly appreciate all of their hard work and dedication</a:t>
                      </a:r>
                    </a:p>
                  </a:txBody>
                  <a:tcPr/>
                </a:tc>
                <a:extLst>
                  <a:ext uri="{0D108BD9-81ED-4DB2-BD59-A6C34878D82A}">
                    <a16:rowId xmlns:a16="http://schemas.microsoft.com/office/drawing/2014/main" val="743325984"/>
                  </a:ext>
                </a:extLst>
              </a:tr>
              <a:tr h="1027003">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5</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5]  has taken the time to help mentor me in my new role. [Person 5] makes themselves available for not only myself but all of the workers at all times and always takes the time to explain things in detail when people are unsure about something. I personally have advanced in knowledge and understanding of my trade and now in the business aspect while working with [person 5]  and appreciate all they do.</a:t>
                      </a:r>
                    </a:p>
                  </a:txBody>
                  <a:tcPr/>
                </a:tc>
                <a:extLst>
                  <a:ext uri="{0D108BD9-81ED-4DB2-BD59-A6C34878D82A}">
                    <a16:rowId xmlns:a16="http://schemas.microsoft.com/office/drawing/2014/main" val="4007795608"/>
                  </a:ext>
                </a:extLst>
              </a:tr>
              <a:tr h="71364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6</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6]  consistently take time to go above and beyond to help with all items or concerns. Very approachable with any question.</a:t>
                      </a:r>
                    </a:p>
                  </a:txBody>
                  <a:tcPr/>
                </a:tc>
                <a:extLst>
                  <a:ext uri="{0D108BD9-81ED-4DB2-BD59-A6C34878D82A}">
                    <a16:rowId xmlns:a16="http://schemas.microsoft.com/office/drawing/2014/main" val="131933938"/>
                  </a:ext>
                </a:extLst>
              </a:tr>
            </a:tbl>
          </a:graphicData>
        </a:graphic>
      </p:graphicFrame>
      <p:cxnSp>
        <p:nvCxnSpPr>
          <p:cNvPr id="6" name="Straight Connector 5">
            <a:extLst>
              <a:ext uri="{FF2B5EF4-FFF2-40B4-BE49-F238E27FC236}">
                <a16:creationId xmlns:a16="http://schemas.microsoft.com/office/drawing/2014/main" id="{393985D4-68CD-5D06-A29F-680ACF11613D}"/>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B32D6DD-CA89-6132-8551-3BC94B6FDF7D}"/>
              </a:ext>
            </a:extLst>
          </p:cNvPr>
          <p:cNvSpPr txBox="1"/>
          <p:nvPr/>
        </p:nvSpPr>
        <p:spPr>
          <a:xfrm>
            <a:off x="2839529" y="582528"/>
            <a:ext cx="6512941"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Care Nominees</a:t>
            </a:r>
          </a:p>
        </p:txBody>
      </p:sp>
    </p:spTree>
    <p:extLst>
      <p:ext uri="{BB962C8B-B14F-4D97-AF65-F5344CB8AC3E}">
        <p14:creationId xmlns:p14="http://schemas.microsoft.com/office/powerpoint/2010/main" val="249139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5AAD3-7A1F-EC95-D68D-CBE9B9C83CC3}"/>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241CD54E-A990-7917-3E57-9F7528C11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0" y="36741"/>
            <a:ext cx="1830238" cy="1830238"/>
          </a:xfrm>
          <a:prstGeom prst="rect">
            <a:avLst/>
          </a:prstGeom>
        </p:spPr>
      </p:pic>
      <p:graphicFrame>
        <p:nvGraphicFramePr>
          <p:cNvPr id="2" name="Table 2">
            <a:extLst>
              <a:ext uri="{FF2B5EF4-FFF2-40B4-BE49-F238E27FC236}">
                <a16:creationId xmlns:a16="http://schemas.microsoft.com/office/drawing/2014/main" id="{7047817F-3E32-4BC4-3143-8510888282CE}"/>
              </a:ext>
            </a:extLst>
          </p:cNvPr>
          <p:cNvGraphicFramePr>
            <a:graphicFrameLocks noGrp="1"/>
          </p:cNvGraphicFramePr>
          <p:nvPr>
            <p:extLst>
              <p:ext uri="{D42A27DB-BD31-4B8C-83A1-F6EECF244321}">
                <p14:modId xmlns:p14="http://schemas.microsoft.com/office/powerpoint/2010/main" val="3190510299"/>
              </p:ext>
            </p:extLst>
          </p:nvPr>
        </p:nvGraphicFramePr>
        <p:xfrm>
          <a:off x="292607" y="1396834"/>
          <a:ext cx="11704317" cy="4514346"/>
        </p:xfrm>
        <a:graphic>
          <a:graphicData uri="http://schemas.openxmlformats.org/drawingml/2006/table">
            <a:tbl>
              <a:tblPr firstRow="1" bandRow="1">
                <a:tableStyleId>{5C22544A-7EE6-4342-B048-85BDC9FD1C3A}</a:tableStyleId>
              </a:tblPr>
              <a:tblGrid>
                <a:gridCol w="4939895">
                  <a:extLst>
                    <a:ext uri="{9D8B030D-6E8A-4147-A177-3AD203B41FA5}">
                      <a16:colId xmlns:a16="http://schemas.microsoft.com/office/drawing/2014/main" val="480601579"/>
                    </a:ext>
                  </a:extLst>
                </a:gridCol>
                <a:gridCol w="6764422">
                  <a:extLst>
                    <a:ext uri="{9D8B030D-6E8A-4147-A177-3AD203B41FA5}">
                      <a16:colId xmlns:a16="http://schemas.microsoft.com/office/drawing/2014/main" val="3483470238"/>
                    </a:ext>
                  </a:extLst>
                </a:gridCol>
              </a:tblGrid>
              <a:tr h="257960">
                <a:tc>
                  <a:txBody>
                    <a:bodyPr/>
                    <a:lstStyle/>
                    <a:p>
                      <a:r>
                        <a:rPr lang="en-CA" sz="1100">
                          <a:latin typeface="Tahoma"/>
                          <a:ea typeface="Tahoma"/>
                          <a:cs typeface="Tahoma"/>
                        </a:rPr>
                        <a:t>Nominee</a:t>
                      </a:r>
                    </a:p>
                  </a:txBody>
                  <a:tcPr/>
                </a:tc>
                <a:tc>
                  <a:txBody>
                    <a:bodyPr/>
                    <a:lstStyle/>
                    <a:p>
                      <a:r>
                        <a:rPr lang="en-CA" sz="1100" dirty="0">
                          <a:latin typeface="Tahoma"/>
                          <a:ea typeface="Tahoma"/>
                          <a:cs typeface="Tahoma"/>
                        </a:rPr>
                        <a:t>Reason for nomination </a:t>
                      </a:r>
                      <a:endParaRPr lang="en-C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0131335"/>
                  </a:ext>
                </a:extLst>
              </a:tr>
              <a:tr h="66666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7</a:t>
                      </a:r>
                      <a:endPar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7]  goes above and beyond no matter whether they are working on, always ensuring our employees are supported in the field while ensuring positive client relationships are maintained. [Person 7]  cares about our people and always ensures everyone has equal opportunity to grow their personal and specific trade skills.</a:t>
                      </a:r>
                    </a:p>
                  </a:txBody>
                  <a:tcPr/>
                </a:tc>
                <a:extLst>
                  <a:ext uri="{0D108BD9-81ED-4DB2-BD59-A6C34878D82A}">
                    <a16:rowId xmlns:a16="http://schemas.microsoft.com/office/drawing/2014/main" val="4271582857"/>
                  </a:ext>
                </a:extLst>
              </a:tr>
              <a:tr h="54474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8</a:t>
                      </a:r>
                      <a:endPar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8]  is always willing to lend a hand and works very hard for PTW. [Person 8]  always has a smile on their face and is a pleasure to work with.</a:t>
                      </a:r>
                    </a:p>
                  </a:txBody>
                  <a:tcPr/>
                </a:tc>
                <a:extLst>
                  <a:ext uri="{0D108BD9-81ED-4DB2-BD59-A6C34878D82A}">
                    <a16:rowId xmlns:a16="http://schemas.microsoft.com/office/drawing/2014/main" val="3755746668"/>
                  </a:ext>
                </a:extLst>
              </a:tr>
              <a:tr h="92562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9</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Helps out with keeping staff safe and providing them with the proper , knowledge on how to do their tasks safely on a daily basics. Thx</a:t>
                      </a:r>
                    </a:p>
                  </a:txBody>
                  <a:tcPr/>
                </a:tc>
                <a:extLst>
                  <a:ext uri="{0D108BD9-81ED-4DB2-BD59-A6C34878D82A}">
                    <a16:rowId xmlns:a16="http://schemas.microsoft.com/office/drawing/2014/main" val="1907947435"/>
                  </a:ext>
                </a:extLst>
              </a:tr>
              <a:tr h="758707">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10</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10]  is the embodiment of a true team player. On more than one occasion [person 10]  has stepped up to help another branch when they have been without a manager. [Person 10]  takes on the duties of managing a completely new and separate branch, in addition to tending to their regular job; a very difficult and time consuming commitment. The support [person 10]  offers allows that second branch to continue operating with minimal disruption to our employees and our customers. We are very fortunate to have such a team player in our organization.</a:t>
                      </a:r>
                    </a:p>
                  </a:txBody>
                  <a:tcPr/>
                </a:tc>
                <a:extLst>
                  <a:ext uri="{0D108BD9-81ED-4DB2-BD59-A6C34878D82A}">
                    <a16:rowId xmlns:a16="http://schemas.microsoft.com/office/drawing/2014/main" val="743325984"/>
                  </a:ext>
                </a:extLst>
              </a:tr>
              <a:tr h="92562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11</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11] is a 15+ year employee and a pillar at our branch. [Person 11] always comes to work with a great attitude and always supports their colleagues with issues they may be experiencing in the field. [Person 11] fosters a culture of inclusiveness and mentors our apprentices. never a bad day when they are around. thanks for being a positive influence at PTW.</a:t>
                      </a:r>
                    </a:p>
                  </a:txBody>
                  <a:tcPr/>
                </a:tc>
                <a:extLst>
                  <a:ext uri="{0D108BD9-81ED-4DB2-BD59-A6C34878D82A}">
                    <a16:rowId xmlns:a16="http://schemas.microsoft.com/office/drawing/2014/main" val="4007795608"/>
                  </a:ext>
                </a:extLst>
              </a:tr>
            </a:tbl>
          </a:graphicData>
        </a:graphic>
      </p:graphicFrame>
      <p:cxnSp>
        <p:nvCxnSpPr>
          <p:cNvPr id="6" name="Straight Connector 5">
            <a:extLst>
              <a:ext uri="{FF2B5EF4-FFF2-40B4-BE49-F238E27FC236}">
                <a16:creationId xmlns:a16="http://schemas.microsoft.com/office/drawing/2014/main" id="{C94CCB7A-138A-6632-EA24-C9A625AD9DD9}"/>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E82491-CFFF-928F-0275-82754B3700DE}"/>
              </a:ext>
            </a:extLst>
          </p:cNvPr>
          <p:cNvSpPr txBox="1"/>
          <p:nvPr/>
        </p:nvSpPr>
        <p:spPr>
          <a:xfrm>
            <a:off x="2839529" y="582528"/>
            <a:ext cx="6512941"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Care Nominees</a:t>
            </a:r>
          </a:p>
        </p:txBody>
      </p:sp>
    </p:spTree>
    <p:extLst>
      <p:ext uri="{BB962C8B-B14F-4D97-AF65-F5344CB8AC3E}">
        <p14:creationId xmlns:p14="http://schemas.microsoft.com/office/powerpoint/2010/main" val="417257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BC820-AF13-4536-0473-6B671E7C4B0C}"/>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8ADDA7F1-E634-2651-8196-0B56D2F11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0" y="36741"/>
            <a:ext cx="1830238" cy="1830238"/>
          </a:xfrm>
          <a:prstGeom prst="rect">
            <a:avLst/>
          </a:prstGeom>
        </p:spPr>
      </p:pic>
      <p:graphicFrame>
        <p:nvGraphicFramePr>
          <p:cNvPr id="2" name="Table 2">
            <a:extLst>
              <a:ext uri="{FF2B5EF4-FFF2-40B4-BE49-F238E27FC236}">
                <a16:creationId xmlns:a16="http://schemas.microsoft.com/office/drawing/2014/main" id="{83C2A3C3-FA0B-EDF6-AAEB-EC3D9966157F}"/>
              </a:ext>
            </a:extLst>
          </p:cNvPr>
          <p:cNvGraphicFramePr>
            <a:graphicFrameLocks noGrp="1"/>
          </p:cNvGraphicFramePr>
          <p:nvPr>
            <p:extLst>
              <p:ext uri="{D42A27DB-BD31-4B8C-83A1-F6EECF244321}">
                <p14:modId xmlns:p14="http://schemas.microsoft.com/office/powerpoint/2010/main" val="4047419902"/>
              </p:ext>
            </p:extLst>
          </p:nvPr>
        </p:nvGraphicFramePr>
        <p:xfrm>
          <a:off x="292608" y="1396834"/>
          <a:ext cx="11439144" cy="3539711"/>
        </p:xfrm>
        <a:graphic>
          <a:graphicData uri="http://schemas.openxmlformats.org/drawingml/2006/table">
            <a:tbl>
              <a:tblPr firstRow="1" bandRow="1">
                <a:tableStyleId>{5C22544A-7EE6-4342-B048-85BDC9FD1C3A}</a:tableStyleId>
              </a:tblPr>
              <a:tblGrid>
                <a:gridCol w="4827977">
                  <a:extLst>
                    <a:ext uri="{9D8B030D-6E8A-4147-A177-3AD203B41FA5}">
                      <a16:colId xmlns:a16="http://schemas.microsoft.com/office/drawing/2014/main" val="480601579"/>
                    </a:ext>
                  </a:extLst>
                </a:gridCol>
                <a:gridCol w="6611167">
                  <a:extLst>
                    <a:ext uri="{9D8B030D-6E8A-4147-A177-3AD203B41FA5}">
                      <a16:colId xmlns:a16="http://schemas.microsoft.com/office/drawing/2014/main" val="3483470238"/>
                    </a:ext>
                  </a:extLst>
                </a:gridCol>
              </a:tblGrid>
              <a:tr h="257960">
                <a:tc>
                  <a:txBody>
                    <a:bodyPr/>
                    <a:lstStyle/>
                    <a:p>
                      <a:r>
                        <a:rPr lang="en-CA" sz="1100">
                          <a:latin typeface="Tahoma"/>
                          <a:ea typeface="Tahoma"/>
                          <a:cs typeface="Tahoma"/>
                        </a:rPr>
                        <a:t>Nominee</a:t>
                      </a:r>
                    </a:p>
                  </a:txBody>
                  <a:tcPr/>
                </a:tc>
                <a:tc>
                  <a:txBody>
                    <a:bodyPr/>
                    <a:lstStyle/>
                    <a:p>
                      <a:r>
                        <a:rPr lang="en-CA" sz="1100" dirty="0">
                          <a:latin typeface="Tahoma"/>
                          <a:ea typeface="Tahoma"/>
                          <a:cs typeface="Tahoma"/>
                        </a:rPr>
                        <a:t>Reason for nomination </a:t>
                      </a:r>
                      <a:endParaRPr lang="en-C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0131335"/>
                  </a:ext>
                </a:extLst>
              </a:tr>
              <a:tr h="66666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12</a:t>
                      </a:r>
                      <a:endPar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Has taught me a lot and shown a lot of the ropes to me as an apprentice!</a:t>
                      </a:r>
                    </a:p>
                  </a:txBody>
                  <a:tcPr/>
                </a:tc>
                <a:extLst>
                  <a:ext uri="{0D108BD9-81ED-4DB2-BD59-A6C34878D82A}">
                    <a16:rowId xmlns:a16="http://schemas.microsoft.com/office/drawing/2014/main" val="4271582857"/>
                  </a:ext>
                </a:extLst>
              </a:tr>
              <a:tr h="54474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13</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When a branch shop faced an incredibly challenging time—losing both its Admin and Manager—[Person 13] didn’t hesitate. They dropped everything and stepped in without being asked, providing critical support during a time of uncertainty. Their willingness to go the extra mile, his steady leadership, and their compassion for the team embody the very spirit of this award. [Person13]  actions made a lasting impact and reminded us all what true support and care look like.</a:t>
                      </a:r>
                    </a:p>
                  </a:txBody>
                  <a:tcPr/>
                </a:tc>
                <a:extLst>
                  <a:ext uri="{0D108BD9-81ED-4DB2-BD59-A6C34878D82A}">
                    <a16:rowId xmlns:a16="http://schemas.microsoft.com/office/drawing/2014/main" val="3755746668"/>
                  </a:ext>
                </a:extLst>
              </a:tr>
              <a:tr h="925622">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14</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14] is a great example of their role, caring for their work, clients and colleagues. One of their high end project was the [redacted project name] in which he had to fly-in numerous times to ensure smooth progress and alignments of different trades on time. Client had a hard drop date for this project and with [person 14] care that was achieved</a:t>
                      </a:r>
                    </a:p>
                  </a:txBody>
                  <a:tcPr/>
                </a:tc>
                <a:extLst>
                  <a:ext uri="{0D108BD9-81ED-4DB2-BD59-A6C34878D82A}">
                    <a16:rowId xmlns:a16="http://schemas.microsoft.com/office/drawing/2014/main" val="1907947435"/>
                  </a:ext>
                </a:extLst>
              </a:tr>
              <a:tr h="758707">
                <a:tc>
                  <a:txBody>
                    <a:bodyPr/>
                    <a:lstStyle/>
                    <a:p>
                      <a:pPr marL="0" lvl="0" indent="0" algn="l">
                        <a:lnSpc>
                          <a:spcPct val="100000"/>
                        </a:lnSpc>
                        <a:buNone/>
                      </a:pPr>
                      <a:r>
                        <a:rPr lang="en-US" sz="1100" b="1"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15</a:t>
                      </a:r>
                      <a:endParaRPr lang="en-US" sz="1100" b="0" i="0" u="none" strike="noStrike" baseline="0" noProof="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dirty="0">
                          <a:latin typeface="Tahoma" panose="020B0604030504040204" pitchFamily="34" charset="0"/>
                          <a:ea typeface="Tahoma" panose="020B0604030504040204" pitchFamily="34" charset="0"/>
                          <a:cs typeface="Tahoma" panose="020B0604030504040204" pitchFamily="34" charset="0"/>
                        </a:rPr>
                        <a:t>[Person 15] has been a constant support system for me and a big reason why we are experiencing growth in Saskatchewan. [Person 15] is always available for a phone call or client meeting. They help branches that aren't in their territory and is focused on the growth of PTW and not just themselves.</a:t>
                      </a:r>
                    </a:p>
                  </a:txBody>
                  <a:tcPr/>
                </a:tc>
                <a:extLst>
                  <a:ext uri="{0D108BD9-81ED-4DB2-BD59-A6C34878D82A}">
                    <a16:rowId xmlns:a16="http://schemas.microsoft.com/office/drawing/2014/main" val="743325984"/>
                  </a:ext>
                </a:extLst>
              </a:tr>
            </a:tbl>
          </a:graphicData>
        </a:graphic>
      </p:graphicFrame>
      <p:cxnSp>
        <p:nvCxnSpPr>
          <p:cNvPr id="6" name="Straight Connector 5">
            <a:extLst>
              <a:ext uri="{FF2B5EF4-FFF2-40B4-BE49-F238E27FC236}">
                <a16:creationId xmlns:a16="http://schemas.microsoft.com/office/drawing/2014/main" id="{ECC5E8AF-D8E5-1B8C-CA5A-79D9C54216ED}"/>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42BE2F-8049-47E6-2D84-3EEEB08153E1}"/>
              </a:ext>
            </a:extLst>
          </p:cNvPr>
          <p:cNvSpPr txBox="1"/>
          <p:nvPr/>
        </p:nvSpPr>
        <p:spPr>
          <a:xfrm>
            <a:off x="2839529" y="582528"/>
            <a:ext cx="6512941"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Care Nominees</a:t>
            </a:r>
          </a:p>
        </p:txBody>
      </p:sp>
    </p:spTree>
    <p:extLst>
      <p:ext uri="{BB962C8B-B14F-4D97-AF65-F5344CB8AC3E}">
        <p14:creationId xmlns:p14="http://schemas.microsoft.com/office/powerpoint/2010/main" val="360520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and white gradient digital painting">
            <a:extLst>
              <a:ext uri="{FF2B5EF4-FFF2-40B4-BE49-F238E27FC236}">
                <a16:creationId xmlns:a16="http://schemas.microsoft.com/office/drawing/2014/main" id="{79E7ABA9-5848-B2BB-CE33-C247F7C53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cxnSp>
        <p:nvCxnSpPr>
          <p:cNvPr id="2" name="Straight Connector 1">
            <a:extLst>
              <a:ext uri="{FF2B5EF4-FFF2-40B4-BE49-F238E27FC236}">
                <a16:creationId xmlns:a16="http://schemas.microsoft.com/office/drawing/2014/main" id="{455C4D0C-31FB-4408-A609-F4CF3371E7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52A528F-3EB8-47DB-9319-4D8544C1AC17}"/>
              </a:ext>
            </a:extLst>
          </p:cNvPr>
          <p:cNvSpPr/>
          <p:nvPr/>
        </p:nvSpPr>
        <p:spPr>
          <a:xfrm rot="5400000">
            <a:off x="-680171" y="1651818"/>
            <a:ext cx="6858001" cy="3554363"/>
          </a:xfrm>
          <a:prstGeom prst="rect">
            <a:avLst/>
          </a:prstGeom>
          <a:gradFill>
            <a:gsLst>
              <a:gs pos="0">
                <a:srgbClr val="065280"/>
              </a:gs>
              <a:gs pos="55000">
                <a:srgbClr val="0064A9"/>
              </a:gs>
              <a:gs pos="100000">
                <a:srgbClr val="065280"/>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06CA9B16-9288-4205-B106-3D6FB0FEB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92" y="425572"/>
            <a:ext cx="2779677" cy="1695182"/>
          </a:xfrm>
          <a:prstGeom prst="rect">
            <a:avLst/>
          </a:prstGeom>
        </p:spPr>
      </p:pic>
      <p:sp>
        <p:nvSpPr>
          <p:cNvPr id="18" name="Title 1">
            <a:extLst>
              <a:ext uri="{FF2B5EF4-FFF2-40B4-BE49-F238E27FC236}">
                <a16:creationId xmlns:a16="http://schemas.microsoft.com/office/drawing/2014/main" id="{F7E1ABFC-607A-49AC-93E4-970F2818D12A}"/>
              </a:ext>
            </a:extLst>
          </p:cNvPr>
          <p:cNvSpPr txBox="1">
            <a:spLocks/>
          </p:cNvSpPr>
          <p:nvPr/>
        </p:nvSpPr>
        <p:spPr>
          <a:xfrm>
            <a:off x="1101464" y="3429000"/>
            <a:ext cx="8898528" cy="215004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spcBef>
                <a:spcPts val="600"/>
              </a:spcBef>
            </a:pPr>
            <a:r>
              <a:rPr lang="en-US" sz="3800" spc="300" dirty="0">
                <a:solidFill>
                  <a:schemeClr val="bg1"/>
                </a:solidFill>
              </a:rPr>
              <a:t>Category 2 </a:t>
            </a:r>
          </a:p>
          <a:p>
            <a:pPr>
              <a:spcBef>
                <a:spcPts val="600"/>
              </a:spcBef>
            </a:pPr>
            <a:r>
              <a:rPr lang="en-US" sz="3800" spc="300" dirty="0">
                <a:solidFill>
                  <a:schemeClr val="bg1"/>
                </a:solidFill>
              </a:rPr>
              <a:t>Nominees</a:t>
            </a:r>
          </a:p>
          <a:p>
            <a:pPr>
              <a:spcBef>
                <a:spcPts val="600"/>
              </a:spcBef>
            </a:pPr>
            <a:endParaRPr lang="en-US" sz="3800" spc="300" dirty="0">
              <a:solidFill>
                <a:schemeClr val="bg1"/>
              </a:solidFill>
            </a:endParaRPr>
          </a:p>
          <a:p>
            <a:pPr>
              <a:spcBef>
                <a:spcPts val="600"/>
              </a:spcBef>
            </a:pPr>
            <a:r>
              <a:rPr lang="en-US" sz="3800" spc="300" dirty="0">
                <a:solidFill>
                  <a:schemeClr val="bg1"/>
                </a:solidFill>
              </a:rPr>
              <a:t>Passion</a:t>
            </a:r>
          </a:p>
          <a:p>
            <a:pPr>
              <a:spcBef>
                <a:spcPts val="600"/>
              </a:spcBef>
            </a:pPr>
            <a:endParaRPr lang="en-US" sz="1000" b="1" dirty="0">
              <a:solidFill>
                <a:schemeClr val="bg1"/>
              </a:solidFill>
            </a:endParaRPr>
          </a:p>
        </p:txBody>
      </p:sp>
    </p:spTree>
    <p:extLst>
      <p:ext uri="{BB962C8B-B14F-4D97-AF65-F5344CB8AC3E}">
        <p14:creationId xmlns:p14="http://schemas.microsoft.com/office/powerpoint/2010/main" val="186574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7561A969-A1C1-FC17-C5AD-D0AF8B8AB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0" y="36741"/>
            <a:ext cx="1830238" cy="1830238"/>
          </a:xfrm>
          <a:prstGeom prst="rect">
            <a:avLst/>
          </a:prstGeom>
        </p:spPr>
      </p:pic>
      <p:graphicFrame>
        <p:nvGraphicFramePr>
          <p:cNvPr id="2" name="Table 2">
            <a:extLst>
              <a:ext uri="{FF2B5EF4-FFF2-40B4-BE49-F238E27FC236}">
                <a16:creationId xmlns:a16="http://schemas.microsoft.com/office/drawing/2014/main" id="{B08C8185-542E-F851-6082-7E413AE3194A}"/>
              </a:ext>
            </a:extLst>
          </p:cNvPr>
          <p:cNvGraphicFramePr>
            <a:graphicFrameLocks noGrp="1"/>
          </p:cNvGraphicFramePr>
          <p:nvPr>
            <p:extLst>
              <p:ext uri="{D42A27DB-BD31-4B8C-83A1-F6EECF244321}">
                <p14:modId xmlns:p14="http://schemas.microsoft.com/office/powerpoint/2010/main" val="401610026"/>
              </p:ext>
            </p:extLst>
          </p:nvPr>
        </p:nvGraphicFramePr>
        <p:xfrm>
          <a:off x="219456" y="1388962"/>
          <a:ext cx="11750040" cy="4330694"/>
        </p:xfrm>
        <a:graphic>
          <a:graphicData uri="http://schemas.openxmlformats.org/drawingml/2006/table">
            <a:tbl>
              <a:tblPr firstRow="1" bandRow="1">
                <a:tableStyleId>{5C22544A-7EE6-4342-B048-85BDC9FD1C3A}</a:tableStyleId>
              </a:tblPr>
              <a:tblGrid>
                <a:gridCol w="4077678">
                  <a:extLst>
                    <a:ext uri="{9D8B030D-6E8A-4147-A177-3AD203B41FA5}">
                      <a16:colId xmlns:a16="http://schemas.microsoft.com/office/drawing/2014/main" val="480601579"/>
                    </a:ext>
                  </a:extLst>
                </a:gridCol>
                <a:gridCol w="7672362">
                  <a:extLst>
                    <a:ext uri="{9D8B030D-6E8A-4147-A177-3AD203B41FA5}">
                      <a16:colId xmlns:a16="http://schemas.microsoft.com/office/drawing/2014/main" val="3483470238"/>
                    </a:ext>
                  </a:extLst>
                </a:gridCol>
              </a:tblGrid>
              <a:tr h="339254">
                <a:tc>
                  <a:txBody>
                    <a:bodyPr/>
                    <a:lstStyle/>
                    <a:p>
                      <a:r>
                        <a:rPr lang="en-CA" sz="1100">
                          <a:latin typeface="Tahoma"/>
                          <a:ea typeface="Tahoma"/>
                          <a:cs typeface="Tahoma"/>
                        </a:rPr>
                        <a:t>Nominee</a:t>
                      </a:r>
                    </a:p>
                  </a:txBody>
                  <a:tcPr/>
                </a:tc>
                <a:tc>
                  <a:txBody>
                    <a:bodyPr/>
                    <a:lstStyle/>
                    <a:p>
                      <a:r>
                        <a:rPr lang="en-CA" sz="1100" dirty="0">
                          <a:latin typeface="Tahoma"/>
                          <a:ea typeface="Tahoma"/>
                          <a:cs typeface="Tahoma"/>
                        </a:rPr>
                        <a:t>Reason for nomination </a:t>
                      </a:r>
                      <a:endParaRPr lang="en-C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0131335"/>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16</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16] has proven to be an invaluable asset to PTW, excelling in their role with remarkable dedication and skill. Their ability to consistently go above and beyond, successfully managing their projects while providing excellent leadership to their team, exemplifies their commitment and expertise.</a:t>
                      </a:r>
                    </a:p>
                  </a:txBody>
                  <a:tcPr/>
                </a:tc>
                <a:extLst>
                  <a:ext uri="{0D108BD9-81ED-4DB2-BD59-A6C34878D82A}">
                    <a16:rowId xmlns:a16="http://schemas.microsoft.com/office/drawing/2014/main" val="2527309236"/>
                  </a:ext>
                </a:extLst>
              </a:tr>
              <a:tr h="439716">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17</a:t>
                      </a:r>
                      <a:endParaRPr lang="en-US" sz="1100" b="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17] is always the first one on site everyday and always has a positive attitude. [Person 17] is also very enthusiastic no matter the task and is always down to lift and pull the heavy things. [Person 17] is an absolute machine and I would be happy to have them on any of my projects.</a:t>
                      </a:r>
                    </a:p>
                  </a:txBody>
                  <a:tcPr/>
                </a:tc>
                <a:extLst>
                  <a:ext uri="{0D108BD9-81ED-4DB2-BD59-A6C34878D82A}">
                    <a16:rowId xmlns:a16="http://schemas.microsoft.com/office/drawing/2014/main" val="1842337400"/>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18</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Their creative solutions for the problems and inspired by their commitment.</a:t>
                      </a:r>
                    </a:p>
                  </a:txBody>
                  <a:tcPr/>
                </a:tc>
                <a:extLst>
                  <a:ext uri="{0D108BD9-81ED-4DB2-BD59-A6C34878D82A}">
                    <a16:rowId xmlns:a16="http://schemas.microsoft.com/office/drawing/2014/main" val="3817342473"/>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19</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Going above and beyond to get the job done.</a:t>
                      </a:r>
                    </a:p>
                  </a:txBody>
                  <a:tcPr/>
                </a:tc>
                <a:extLst>
                  <a:ext uri="{0D108BD9-81ED-4DB2-BD59-A6C34878D82A}">
                    <a16:rowId xmlns:a16="http://schemas.microsoft.com/office/drawing/2014/main" val="1926503998"/>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20</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20] consistently demonstrates a genuine passion for his multifaceted role, excelling in both customer service and security patching. Their dedication to ensuring seamless interactions with clients is evident in his attentive and empathetic approach, always striving to resolve issues efficiently and effectively. Additionally, their expertise in security patching is invaluable, as they diligently work to protect our systems from potential threats, ensuring the integrity and security of our digital infrastructure. As a valued team member, their contributions are not only recognized but also deeply appreciated, as they consistently brings a positive and collaborative spirit to the team, fostering a productive and supportive work environment. Their commitment to excellence in both customer service and technical roles makes them an indispensable asset to our organization.</a:t>
                      </a:r>
                    </a:p>
                  </a:txBody>
                  <a:tcPr/>
                </a:tc>
                <a:extLst>
                  <a:ext uri="{0D108BD9-81ED-4DB2-BD59-A6C34878D82A}">
                    <a16:rowId xmlns:a16="http://schemas.microsoft.com/office/drawing/2014/main" val="3942171006"/>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21</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Their passion and dedication towards the company made them step up big time to help assist in multi department functions that eased up things for all the shops. They took the initiative to do the needful on what will be best for the company.</a:t>
                      </a:r>
                    </a:p>
                  </a:txBody>
                  <a:tcPr/>
                </a:tc>
                <a:extLst>
                  <a:ext uri="{0D108BD9-81ED-4DB2-BD59-A6C34878D82A}">
                    <a16:rowId xmlns:a16="http://schemas.microsoft.com/office/drawing/2014/main" val="2153907684"/>
                  </a:ext>
                </a:extLst>
              </a:tr>
            </a:tbl>
          </a:graphicData>
        </a:graphic>
      </p:graphicFrame>
      <p:cxnSp>
        <p:nvCxnSpPr>
          <p:cNvPr id="6" name="Straight Connector 5">
            <a:extLst>
              <a:ext uri="{FF2B5EF4-FFF2-40B4-BE49-F238E27FC236}">
                <a16:creationId xmlns:a16="http://schemas.microsoft.com/office/drawing/2014/main" id="{1D5DBB96-65AE-CB58-ABB9-0269EA851ED8}"/>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5422F7-7708-BE34-1D80-A37E70A56361}"/>
              </a:ext>
            </a:extLst>
          </p:cNvPr>
          <p:cNvSpPr txBox="1"/>
          <p:nvPr/>
        </p:nvSpPr>
        <p:spPr>
          <a:xfrm>
            <a:off x="2839529" y="582528"/>
            <a:ext cx="6512941"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Passion Nominees</a:t>
            </a:r>
          </a:p>
        </p:txBody>
      </p:sp>
    </p:spTree>
    <p:extLst>
      <p:ext uri="{BB962C8B-B14F-4D97-AF65-F5344CB8AC3E}">
        <p14:creationId xmlns:p14="http://schemas.microsoft.com/office/powerpoint/2010/main" val="98227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B05CA-950A-65AC-77A8-2D683A0D642A}"/>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17B6050-B5A2-6FA9-983A-74C934E5E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0" y="36741"/>
            <a:ext cx="1830238" cy="1830238"/>
          </a:xfrm>
          <a:prstGeom prst="rect">
            <a:avLst/>
          </a:prstGeom>
        </p:spPr>
      </p:pic>
      <p:graphicFrame>
        <p:nvGraphicFramePr>
          <p:cNvPr id="2" name="Table 2">
            <a:extLst>
              <a:ext uri="{FF2B5EF4-FFF2-40B4-BE49-F238E27FC236}">
                <a16:creationId xmlns:a16="http://schemas.microsoft.com/office/drawing/2014/main" id="{A721221E-813D-0FE3-03E4-4D84DD8E3EBC}"/>
              </a:ext>
            </a:extLst>
          </p:cNvPr>
          <p:cNvGraphicFramePr>
            <a:graphicFrameLocks noGrp="1"/>
          </p:cNvGraphicFramePr>
          <p:nvPr>
            <p:extLst>
              <p:ext uri="{D42A27DB-BD31-4B8C-83A1-F6EECF244321}">
                <p14:modId xmlns:p14="http://schemas.microsoft.com/office/powerpoint/2010/main" val="759417121"/>
              </p:ext>
            </p:extLst>
          </p:nvPr>
        </p:nvGraphicFramePr>
        <p:xfrm>
          <a:off x="219456" y="1388962"/>
          <a:ext cx="11722608" cy="2226770"/>
        </p:xfrm>
        <a:graphic>
          <a:graphicData uri="http://schemas.openxmlformats.org/drawingml/2006/table">
            <a:tbl>
              <a:tblPr firstRow="1" bandRow="1">
                <a:tableStyleId>{5C22544A-7EE6-4342-B048-85BDC9FD1C3A}</a:tableStyleId>
              </a:tblPr>
              <a:tblGrid>
                <a:gridCol w="4068159">
                  <a:extLst>
                    <a:ext uri="{9D8B030D-6E8A-4147-A177-3AD203B41FA5}">
                      <a16:colId xmlns:a16="http://schemas.microsoft.com/office/drawing/2014/main" val="480601579"/>
                    </a:ext>
                  </a:extLst>
                </a:gridCol>
                <a:gridCol w="7654449">
                  <a:extLst>
                    <a:ext uri="{9D8B030D-6E8A-4147-A177-3AD203B41FA5}">
                      <a16:colId xmlns:a16="http://schemas.microsoft.com/office/drawing/2014/main" val="3483470238"/>
                    </a:ext>
                  </a:extLst>
                </a:gridCol>
              </a:tblGrid>
              <a:tr h="339254">
                <a:tc>
                  <a:txBody>
                    <a:bodyPr/>
                    <a:lstStyle/>
                    <a:p>
                      <a:r>
                        <a:rPr lang="en-CA" sz="1100">
                          <a:latin typeface="Tahoma"/>
                          <a:ea typeface="Tahoma"/>
                          <a:cs typeface="Tahoma"/>
                        </a:rPr>
                        <a:t>Nominee</a:t>
                      </a:r>
                    </a:p>
                  </a:txBody>
                  <a:tcPr/>
                </a:tc>
                <a:tc>
                  <a:txBody>
                    <a:bodyPr/>
                    <a:lstStyle/>
                    <a:p>
                      <a:r>
                        <a:rPr lang="en-CA" sz="1100" dirty="0">
                          <a:latin typeface="Tahoma"/>
                          <a:ea typeface="Tahoma"/>
                          <a:cs typeface="Tahoma"/>
                        </a:rPr>
                        <a:t>Reason for nomination </a:t>
                      </a:r>
                      <a:endParaRPr lang="en-C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0131335"/>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22</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I've been approached by multiple client reps describing [person 22’s] commitment to our very own description of passion in every aspect. We're very fortunate to have them on our team.</a:t>
                      </a:r>
                    </a:p>
                  </a:txBody>
                  <a:tcPr/>
                </a:tc>
                <a:extLst>
                  <a:ext uri="{0D108BD9-81ED-4DB2-BD59-A6C34878D82A}">
                    <a16:rowId xmlns:a16="http://schemas.microsoft.com/office/drawing/2014/main" val="2527309236"/>
                  </a:ext>
                </a:extLst>
              </a:tr>
              <a:tr h="439716">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23</a:t>
                      </a:r>
                      <a:endParaRPr lang="en-US" sz="1100" b="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23] has done lot of amazing things coming onboard, their contributions and passion for PTW continue to put our team in commendable position. They are an assert to PTW!</a:t>
                      </a:r>
                    </a:p>
                  </a:txBody>
                  <a:tcPr/>
                </a:tc>
                <a:extLst>
                  <a:ext uri="{0D108BD9-81ED-4DB2-BD59-A6C34878D82A}">
                    <a16:rowId xmlns:a16="http://schemas.microsoft.com/office/drawing/2014/main" val="1842337400"/>
                  </a:ext>
                </a:extLst>
              </a:tr>
              <a:tr h="387900">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24</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24’s] unwavering dedication to improving our systems, processes, and supporting the growth of those around them exemplifies true passion. Their energy, innovative mindset, and commitment to excellence consistently inspire their team and elevate our collective performance. They embodies the spirit of PTW’s mission in everything they do.</a:t>
                      </a:r>
                    </a:p>
                  </a:txBody>
                  <a:tcPr/>
                </a:tc>
                <a:extLst>
                  <a:ext uri="{0D108BD9-81ED-4DB2-BD59-A6C34878D82A}">
                    <a16:rowId xmlns:a16="http://schemas.microsoft.com/office/drawing/2014/main" val="3817342473"/>
                  </a:ext>
                </a:extLst>
              </a:tr>
              <a:tr h="393192">
                <a:tc>
                  <a:txBody>
                    <a:bodyPr/>
                    <a:lstStyle/>
                    <a:p>
                      <a:pPr marL="0" lvl="0" indent="0" algn="l">
                        <a:lnSpc>
                          <a:spcPct val="100000"/>
                        </a:lnSpc>
                        <a:buNone/>
                      </a:pPr>
                      <a:r>
                        <a:rPr lang="en-US" sz="1100" b="1" dirty="0">
                          <a:latin typeface="Tahoma" panose="020B0604030504040204" pitchFamily="34" charset="0"/>
                          <a:ea typeface="Tahoma" panose="020B0604030504040204" pitchFamily="34" charset="0"/>
                          <a:cs typeface="Tahoma" panose="020B0604030504040204" pitchFamily="34" charset="0"/>
                        </a:rPr>
                        <a:t>Person 25</a:t>
                      </a:r>
                      <a:endParaRPr lang="en-US"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lvl="0" indent="0" algn="l">
                        <a:lnSpc>
                          <a:spcPct val="100000"/>
                        </a:lnSpc>
                        <a:buNone/>
                      </a:pPr>
                      <a:r>
                        <a:rPr lang="en-US" sz="1100" b="0" i="0" u="none" strike="noStrike" baseline="0" noProof="0" dirty="0">
                          <a:solidFill>
                            <a:srgbClr val="000000"/>
                          </a:solidFill>
                          <a:latin typeface="Tahoma" panose="020B0604030504040204" pitchFamily="34" charset="0"/>
                          <a:ea typeface="Tahoma" panose="020B0604030504040204" pitchFamily="34" charset="0"/>
                          <a:cs typeface="Tahoma" panose="020B0604030504040204" pitchFamily="34" charset="0"/>
                        </a:rPr>
                        <a:t>[Person 25] is always figuring out ways to help solve some of the problems we run into with our buildings. [Person 25]  never stops in that shop and is always very enthusiastic about their work.</a:t>
                      </a:r>
                    </a:p>
                  </a:txBody>
                  <a:tcPr/>
                </a:tc>
                <a:extLst>
                  <a:ext uri="{0D108BD9-81ED-4DB2-BD59-A6C34878D82A}">
                    <a16:rowId xmlns:a16="http://schemas.microsoft.com/office/drawing/2014/main" val="1926503998"/>
                  </a:ext>
                </a:extLst>
              </a:tr>
            </a:tbl>
          </a:graphicData>
        </a:graphic>
      </p:graphicFrame>
      <p:cxnSp>
        <p:nvCxnSpPr>
          <p:cNvPr id="6" name="Straight Connector 5">
            <a:extLst>
              <a:ext uri="{FF2B5EF4-FFF2-40B4-BE49-F238E27FC236}">
                <a16:creationId xmlns:a16="http://schemas.microsoft.com/office/drawing/2014/main" id="{FB69F3AE-E170-52A3-A65E-2353E19C0ABD}"/>
              </a:ext>
            </a:extLst>
          </p:cNvPr>
          <p:cNvCxnSpPr/>
          <p:nvPr/>
        </p:nvCxnSpPr>
        <p:spPr>
          <a:xfrm>
            <a:off x="2562046" y="431321"/>
            <a:ext cx="0" cy="888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BEEF3F9-B886-36B7-5642-9C085075C704}"/>
              </a:ext>
            </a:extLst>
          </p:cNvPr>
          <p:cNvSpPr txBox="1"/>
          <p:nvPr/>
        </p:nvSpPr>
        <p:spPr>
          <a:xfrm>
            <a:off x="2839529" y="582528"/>
            <a:ext cx="6512941" cy="646331"/>
          </a:xfrm>
          <a:prstGeom prst="rect">
            <a:avLst/>
          </a:prstGeom>
          <a:noFill/>
        </p:spPr>
        <p:txBody>
          <a:bodyPr wrap="square" rtlCol="0">
            <a:spAutoFit/>
          </a:bodyPr>
          <a:lstStyle/>
          <a:p>
            <a:r>
              <a:rPr lang="en-CA" sz="3600" dirty="0">
                <a:latin typeface="Tahoma" panose="020B0604030504040204" pitchFamily="34" charset="0"/>
                <a:ea typeface="Tahoma" panose="020B0604030504040204" pitchFamily="34" charset="0"/>
                <a:cs typeface="Tahoma" panose="020B0604030504040204" pitchFamily="34" charset="0"/>
              </a:rPr>
              <a:t>Passion Nominees</a:t>
            </a:r>
          </a:p>
        </p:txBody>
      </p:sp>
    </p:spTree>
    <p:extLst>
      <p:ext uri="{BB962C8B-B14F-4D97-AF65-F5344CB8AC3E}">
        <p14:creationId xmlns:p14="http://schemas.microsoft.com/office/powerpoint/2010/main" val="54622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and white gradient digital painting">
            <a:extLst>
              <a:ext uri="{FF2B5EF4-FFF2-40B4-BE49-F238E27FC236}">
                <a16:creationId xmlns:a16="http://schemas.microsoft.com/office/drawing/2014/main" id="{79E7ABA9-5848-B2BB-CE33-C247F7C53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cxnSp>
        <p:nvCxnSpPr>
          <p:cNvPr id="2" name="Straight Connector 1">
            <a:extLst>
              <a:ext uri="{FF2B5EF4-FFF2-40B4-BE49-F238E27FC236}">
                <a16:creationId xmlns:a16="http://schemas.microsoft.com/office/drawing/2014/main" id="{455C4D0C-31FB-4408-A609-F4CF3371E7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52A528F-3EB8-47DB-9319-4D8544C1AC17}"/>
              </a:ext>
            </a:extLst>
          </p:cNvPr>
          <p:cNvSpPr/>
          <p:nvPr/>
        </p:nvSpPr>
        <p:spPr>
          <a:xfrm rot="5400000">
            <a:off x="-680171" y="1651818"/>
            <a:ext cx="6858001" cy="3554363"/>
          </a:xfrm>
          <a:prstGeom prst="rect">
            <a:avLst/>
          </a:prstGeom>
          <a:gradFill>
            <a:gsLst>
              <a:gs pos="0">
                <a:srgbClr val="065280"/>
              </a:gs>
              <a:gs pos="55000">
                <a:srgbClr val="0064A9"/>
              </a:gs>
              <a:gs pos="100000">
                <a:srgbClr val="065280"/>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06CA9B16-9288-4205-B106-3D6FB0FEB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92" y="425572"/>
            <a:ext cx="2779677" cy="1695182"/>
          </a:xfrm>
          <a:prstGeom prst="rect">
            <a:avLst/>
          </a:prstGeom>
        </p:spPr>
      </p:pic>
      <p:sp>
        <p:nvSpPr>
          <p:cNvPr id="18" name="Title 1">
            <a:extLst>
              <a:ext uri="{FF2B5EF4-FFF2-40B4-BE49-F238E27FC236}">
                <a16:creationId xmlns:a16="http://schemas.microsoft.com/office/drawing/2014/main" id="{F7E1ABFC-607A-49AC-93E4-970F2818D12A}"/>
              </a:ext>
            </a:extLst>
          </p:cNvPr>
          <p:cNvSpPr txBox="1">
            <a:spLocks/>
          </p:cNvSpPr>
          <p:nvPr/>
        </p:nvSpPr>
        <p:spPr>
          <a:xfrm>
            <a:off x="1101464" y="3429000"/>
            <a:ext cx="8898528" cy="215004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spcBef>
                <a:spcPts val="600"/>
              </a:spcBef>
            </a:pPr>
            <a:r>
              <a:rPr lang="en-US" sz="3800" spc="300" dirty="0">
                <a:solidFill>
                  <a:schemeClr val="bg1"/>
                </a:solidFill>
              </a:rPr>
              <a:t>Category 3 </a:t>
            </a:r>
          </a:p>
          <a:p>
            <a:pPr>
              <a:spcBef>
                <a:spcPts val="600"/>
              </a:spcBef>
            </a:pPr>
            <a:r>
              <a:rPr lang="en-US" sz="3800" spc="300" dirty="0">
                <a:solidFill>
                  <a:schemeClr val="bg1"/>
                </a:solidFill>
              </a:rPr>
              <a:t>Nominees</a:t>
            </a:r>
          </a:p>
          <a:p>
            <a:pPr>
              <a:spcBef>
                <a:spcPts val="600"/>
              </a:spcBef>
            </a:pPr>
            <a:endParaRPr lang="en-US" sz="3800" spc="300" dirty="0">
              <a:solidFill>
                <a:schemeClr val="bg1"/>
              </a:solidFill>
            </a:endParaRPr>
          </a:p>
          <a:p>
            <a:pPr>
              <a:spcBef>
                <a:spcPts val="600"/>
              </a:spcBef>
            </a:pPr>
            <a:r>
              <a:rPr lang="en-US" sz="3200" spc="300" dirty="0">
                <a:solidFill>
                  <a:schemeClr val="bg1"/>
                </a:solidFill>
              </a:rPr>
              <a:t>Excellence</a:t>
            </a:r>
          </a:p>
          <a:p>
            <a:pPr>
              <a:spcBef>
                <a:spcPts val="600"/>
              </a:spcBef>
            </a:pPr>
            <a:endParaRPr lang="en-US" sz="1000" b="1" dirty="0">
              <a:solidFill>
                <a:schemeClr val="bg1"/>
              </a:solidFill>
            </a:endParaRPr>
          </a:p>
        </p:txBody>
      </p:sp>
    </p:spTree>
    <p:extLst>
      <p:ext uri="{BB962C8B-B14F-4D97-AF65-F5344CB8AC3E}">
        <p14:creationId xmlns:p14="http://schemas.microsoft.com/office/powerpoint/2010/main" val="3139424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190ffd-eaee-49da-a3e4-6e4b27529d3f">
      <Terms xmlns="http://schemas.microsoft.com/office/infopath/2007/PartnerControls"/>
    </lcf76f155ced4ddcb4097134ff3c332f>
    <TaxCatchAll xmlns="c162b3ac-3db0-453c-b9fa-0c2b03ea1b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359FB273E19142B748B94B6A171A72" ma:contentTypeVersion="15" ma:contentTypeDescription="Create a new document." ma:contentTypeScope="" ma:versionID="f14b8aeb3858e6529a43e930c811a232">
  <xsd:schema xmlns:xsd="http://www.w3.org/2001/XMLSchema" xmlns:xs="http://www.w3.org/2001/XMLSchema" xmlns:p="http://schemas.microsoft.com/office/2006/metadata/properties" xmlns:ns2="b5190ffd-eaee-49da-a3e4-6e4b27529d3f" xmlns:ns3="c162b3ac-3db0-453c-b9fa-0c2b03ea1b92" targetNamespace="http://schemas.microsoft.com/office/2006/metadata/properties" ma:root="true" ma:fieldsID="30bd9fbb88abb49d37ddf495680597b6" ns2:_="" ns3:_="">
    <xsd:import namespace="b5190ffd-eaee-49da-a3e4-6e4b27529d3f"/>
    <xsd:import namespace="c162b3ac-3db0-453c-b9fa-0c2b03ea1b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90ffd-eaee-49da-a3e4-6e4b27529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731830-533d-403e-8435-bc37187a931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62b3ac-3db0-453c-b9fa-0c2b03ea1b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8c19a4-d26d-4eb9-8d00-0b93e95738dc}" ma:internalName="TaxCatchAll" ma:showField="CatchAllData" ma:web="c162b3ac-3db0-453c-b9fa-0c2b03ea1b9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C60D87-FADD-4C10-9B69-B325F7035F88}">
  <ds:schemaRefs>
    <ds:schemaRef ds:uri="b5190ffd-eaee-49da-a3e4-6e4b27529d3f"/>
    <ds:schemaRef ds:uri="c162b3ac-3db0-453c-b9fa-0c2b03ea1b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86FD9A-ACE2-4EF8-BE0B-3AC0F0B2AFF5}">
  <ds:schemaRefs>
    <ds:schemaRef ds:uri="b5190ffd-eaee-49da-a3e4-6e4b27529d3f"/>
    <ds:schemaRef ds:uri="c162b3ac-3db0-453c-b9fa-0c2b03ea1b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2A9627-584D-424B-95CB-AB098D5D6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TotalTime>
  <Words>3701</Words>
  <Application>Microsoft Office PowerPoint</Application>
  <PresentationFormat>Widescreen</PresentationFormat>
  <Paragraphs>181</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Laryssa Yakiwchuk</dc:creator>
  <cp:lastModifiedBy>Laryssa Lesinszki</cp:lastModifiedBy>
  <cp:revision>3</cp:revision>
  <dcterms:created xsi:type="dcterms:W3CDTF">2022-09-22T19:34:39Z</dcterms:created>
  <dcterms:modified xsi:type="dcterms:W3CDTF">2025-04-01T15:29:37Z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0x010100E7359FB273E19142B748B94B6A171A72</vt:lpwstr>
  </property>
  <property fmtid="{D5CDD505-2E9C-101B-9397-08002B2CF9AE}" pid="3" name="MediaServiceImageTags">
    <vt:lpwstr/>
  </property>
</Properties>
</file>